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6"/>
  </p:handoutMasterIdLst>
  <p:sldIdLst>
    <p:sldId id="378" r:id="rId2"/>
    <p:sldId id="322" r:id="rId3"/>
    <p:sldId id="368" r:id="rId4"/>
    <p:sldId id="370" r:id="rId5"/>
    <p:sldId id="403" r:id="rId6"/>
    <p:sldId id="321" r:id="rId7"/>
    <p:sldId id="369" r:id="rId8"/>
    <p:sldId id="371" r:id="rId9"/>
    <p:sldId id="373" r:id="rId10"/>
    <p:sldId id="290" r:id="rId11"/>
    <p:sldId id="374" r:id="rId12"/>
    <p:sldId id="366" r:id="rId13"/>
    <p:sldId id="375" r:id="rId14"/>
    <p:sldId id="392" r:id="rId15"/>
  </p:sldIdLst>
  <p:sldSz cx="12192000" cy="6858000"/>
  <p:notesSz cx="6858000" cy="9144000"/>
  <p:embeddedFontLst>
    <p:embeddedFont>
      <p:font typeface="Noto Sans KR" panose="020B0200000000000000" pitchFamily="50" charset="-127"/>
      <p:regular r:id="rId17"/>
      <p:bold r:id="rId18"/>
    </p:embeddedFont>
    <p:embeddedFont>
      <p:font typeface="Poppins ExtraLight" panose="00000300000000000000" pitchFamily="2" charset="0"/>
      <p:regular r:id="rId19"/>
      <p:italic r:id="rId20"/>
    </p:embeddedFont>
    <p:embeddedFont>
      <p:font typeface="맑은 고딕" panose="020B0503020000020004" pitchFamily="50" charset="-127"/>
      <p:regular r:id="rId21"/>
      <p:bold r:id="rId22"/>
    </p:embeddedFont>
    <p:embeddedFont>
      <p:font typeface="한컴 말랑말랑 Bold" panose="020F0803000000000000" pitchFamily="50" charset="-127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  <p15:guide id="3" orient="horz" pos="21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신강식" initials="신" lastIdx="2" clrIdx="0">
    <p:extLst>
      <p:ext uri="{19B8F6BF-5375-455C-9EA6-DF929625EA0E}">
        <p15:presenceInfo xmlns:p15="http://schemas.microsoft.com/office/powerpoint/2012/main" userId="신강식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DFFF"/>
    <a:srgbClr val="CCFF66"/>
    <a:srgbClr val="759CFF"/>
    <a:srgbClr val="005AA7"/>
    <a:srgbClr val="F7F7F7"/>
    <a:srgbClr val="F6F7E9"/>
    <a:srgbClr val="EAEAEA"/>
    <a:srgbClr val="DECBA4"/>
    <a:srgbClr val="A8C0FF"/>
    <a:srgbClr val="FFF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19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303" y="45"/>
      </p:cViewPr>
      <p:guideLst>
        <p:guide orient="horz" pos="2160"/>
        <p:guide pos="3885"/>
        <p:guide orient="horz" pos="21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8" d="100"/>
          <a:sy n="118" d="100"/>
        </p:scale>
        <p:origin x="3084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D1F50768-7692-491D-82AC-2082EDF5BB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BD91186-19E8-434E-A622-6539B9BE41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64023-B717-4D9C-9520-79D6DE24B827}" type="datetimeFigureOut">
              <a:rPr lang="ko-KR" altLang="en-US" smtClean="0"/>
              <a:t>2026-05-20</a:t>
            </a:fld>
            <a:endParaRPr lang="ko-KR" alt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52EFD7A-D4FC-4CE9-82BC-AB7281DC4C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2F388A9-2D7C-484E-BD19-79E2B6F4C2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81127B-EE45-4502-8A15-B2B20EA094F5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4978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2335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54768B72-901B-4A3E-ABE3-A09F67FF291B}"/>
              </a:ext>
            </a:extLst>
          </p:cNvPr>
          <p:cNvSpPr/>
          <p:nvPr userDrawn="1"/>
        </p:nvSpPr>
        <p:spPr>
          <a:xfrm rot="5400000">
            <a:off x="-3249000" y="3249000"/>
            <a:ext cx="6858001" cy="360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bg1"/>
              </a:gs>
              <a:gs pos="50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18000" rIns="54000" bIns="18000" rtlCol="0" anchor="ctr"/>
          <a:lstStyle/>
          <a:p>
            <a:pPr algn="ctr"/>
            <a:endParaRPr lang="ko-KR" altLang="en-US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EE81344-2820-FC88-838A-15DA4FACAB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CF0CE"/>
              </a:clrFrom>
              <a:clrTo>
                <a:srgbClr val="FCF0C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9575" y="185015"/>
            <a:ext cx="1956042" cy="6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92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E5E235C5-AD0D-4715-9FB8-21F5E9CC0976}"/>
              </a:ext>
            </a:extLst>
          </p:cNvPr>
          <p:cNvSpPr/>
          <p:nvPr userDrawn="1"/>
        </p:nvSpPr>
        <p:spPr>
          <a:xfrm rot="5400000">
            <a:off x="-3249001" y="3248999"/>
            <a:ext cx="6858001" cy="360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18000" rIns="54000" bIns="18000" rtlCol="0" anchor="ctr"/>
          <a:lstStyle/>
          <a:p>
            <a:pPr algn="ctr"/>
            <a:endParaRPr lang="ko-KR" altLang="en-US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1466957-1D32-3473-C804-EED311ECCE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CF0CE"/>
              </a:clrFrom>
              <a:clrTo>
                <a:srgbClr val="FCF0C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9575" y="185015"/>
            <a:ext cx="1956042" cy="6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99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00CE14C7-DB59-4D32-8EC6-1D1859416E50}"/>
              </a:ext>
            </a:extLst>
          </p:cNvPr>
          <p:cNvSpPr/>
          <p:nvPr userDrawn="1"/>
        </p:nvSpPr>
        <p:spPr>
          <a:xfrm rot="5400000">
            <a:off x="-3249000" y="3249000"/>
            <a:ext cx="6858001" cy="360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bg1"/>
              </a:gs>
              <a:gs pos="50000">
                <a:srgbClr val="92D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18000" rIns="54000" bIns="18000" rtlCol="0" anchor="ctr"/>
          <a:lstStyle/>
          <a:p>
            <a:pPr algn="ctr"/>
            <a:endParaRPr lang="ko-KR" altLang="en-US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03EE584-23B2-CC94-86B8-3D5A2070CF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CF0CE"/>
              </a:clrFrom>
              <a:clrTo>
                <a:srgbClr val="FCF0C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9575" y="185015"/>
            <a:ext cx="1956042" cy="6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69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00CE14C7-DB59-4D32-8EC6-1D1859416E50}"/>
              </a:ext>
            </a:extLst>
          </p:cNvPr>
          <p:cNvSpPr/>
          <p:nvPr userDrawn="1"/>
        </p:nvSpPr>
        <p:spPr>
          <a:xfrm rot="5400000">
            <a:off x="-3249000" y="3249000"/>
            <a:ext cx="6858001" cy="360000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  <a:gs pos="50000">
                <a:schemeClr val="bg1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18000" rIns="54000" bIns="18000" rtlCol="0" anchor="ctr"/>
          <a:lstStyle/>
          <a:p>
            <a:pPr algn="ctr"/>
            <a:endParaRPr lang="ko-KR" altLang="en-US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8077B1F-8AA4-2B0B-29E4-8D1751190E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CF0CE"/>
              </a:clrFrom>
              <a:clrTo>
                <a:srgbClr val="FCF0C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9575" y="185015"/>
            <a:ext cx="1956042" cy="6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71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DCD18AE-8F70-F104-6A72-387F443E1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CF0CE"/>
              </a:clrFrom>
              <a:clrTo>
                <a:srgbClr val="FCF0C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9575" y="185015"/>
            <a:ext cx="1956042" cy="6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94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16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309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3" r:id="rId6"/>
    <p:sldLayoutId id="2147483657" r:id="rId7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C1A82E0-1751-1EF3-E4C1-215BCE781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756" y="2263366"/>
            <a:ext cx="2762918" cy="1597062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D5FA15-CF59-7D7F-6348-8EDB48DED70B}"/>
              </a:ext>
            </a:extLst>
          </p:cNvPr>
          <p:cNvSpPr txBox="1">
            <a:spLocks/>
          </p:cNvSpPr>
          <p:nvPr/>
        </p:nvSpPr>
        <p:spPr>
          <a:xfrm>
            <a:off x="4920673" y="1788869"/>
            <a:ext cx="2616146" cy="30821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충전기 부문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22DB5183-8008-D16D-5F25-F44AB98359B9}"/>
              </a:ext>
            </a:extLst>
          </p:cNvPr>
          <p:cNvCxnSpPr>
            <a:cxnSpLocks/>
          </p:cNvCxnSpPr>
          <p:nvPr/>
        </p:nvCxnSpPr>
        <p:spPr>
          <a:xfrm>
            <a:off x="4438030" y="1700713"/>
            <a:ext cx="0" cy="3928078"/>
          </a:xfrm>
          <a:prstGeom prst="line">
            <a:avLst/>
          </a:prstGeom>
          <a:noFill/>
          <a:ln w="6350" cap="flat" cmpd="sng" algn="ctr">
            <a:solidFill>
              <a:srgbClr val="1D3D63"/>
            </a:solidFill>
            <a:prstDash val="lgDash"/>
            <a:miter lim="800000"/>
          </a:ln>
          <a:effectLst/>
        </p:spPr>
      </p:cxnSp>
      <p:sp>
        <p:nvSpPr>
          <p:cNvPr id="5" name="직사각형 1">
            <a:extLst>
              <a:ext uri="{FF2B5EF4-FFF2-40B4-BE49-F238E27FC236}">
                <a16:creationId xmlns:a16="http://schemas.microsoft.com/office/drawing/2014/main" id="{79339669-9A03-F8FB-9DE4-5990337C29B3}"/>
              </a:ext>
            </a:extLst>
          </p:cNvPr>
          <p:cNvSpPr/>
          <p:nvPr/>
        </p:nvSpPr>
        <p:spPr>
          <a:xfrm>
            <a:off x="5009297" y="4280604"/>
            <a:ext cx="26044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휴대용전기차 충전기 개발</a:t>
            </a:r>
            <a:endParaRPr lang="en-US" altLang="ko-KR" sz="12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r>
              <a:rPr lang="en-US" altLang="ko-KR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 (IC-CPD, </a:t>
            </a: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케이블보호장치</a:t>
            </a:r>
            <a:r>
              <a:rPr lang="en-US" altLang="ko-KR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KC62752 </a:t>
            </a: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인증 진행 중</a:t>
            </a:r>
            <a:endParaRPr lang="en-US" altLang="ko-KR" sz="12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 err="1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완속충전기</a:t>
            </a:r>
            <a:r>
              <a:rPr lang="en-US" altLang="ko-KR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(Mode 3) </a:t>
            </a: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개발 예정</a:t>
            </a:r>
            <a:endParaRPr lang="en-US" altLang="ko-KR" sz="12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r>
              <a:rPr lang="en-US" altLang="ko-KR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 (‘25</a:t>
            </a: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년 </a:t>
            </a:r>
            <a:r>
              <a:rPr lang="en-US" altLang="ko-KR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9</a:t>
            </a: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월 착수</a:t>
            </a:r>
            <a:r>
              <a:rPr lang="en-US" altLang="ko-KR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)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E77F6A7-63F4-1313-7FE9-60C350E23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673" y="2764395"/>
            <a:ext cx="1023336" cy="107127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B5FA43D-CF71-3233-2088-3EF453460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618" y="2935314"/>
            <a:ext cx="1074478" cy="729438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C1C3E3D-5EE8-8FBA-0C3A-7F306A441416}"/>
              </a:ext>
            </a:extLst>
          </p:cNvPr>
          <p:cNvSpPr txBox="1">
            <a:spLocks/>
          </p:cNvSpPr>
          <p:nvPr/>
        </p:nvSpPr>
        <p:spPr>
          <a:xfrm>
            <a:off x="8434756" y="1702446"/>
            <a:ext cx="2616146" cy="30821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로봇 시스템 부문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B754F04A-FADA-BA87-E47B-5CD32112D888}"/>
              </a:ext>
            </a:extLst>
          </p:cNvPr>
          <p:cNvCxnSpPr>
            <a:cxnSpLocks/>
          </p:cNvCxnSpPr>
          <p:nvPr/>
        </p:nvCxnSpPr>
        <p:spPr>
          <a:xfrm>
            <a:off x="7952113" y="1700713"/>
            <a:ext cx="0" cy="3928078"/>
          </a:xfrm>
          <a:prstGeom prst="line">
            <a:avLst/>
          </a:prstGeom>
          <a:noFill/>
          <a:ln w="6350" cap="flat" cmpd="sng" algn="ctr">
            <a:solidFill>
              <a:srgbClr val="1D3D63"/>
            </a:solidFill>
            <a:prstDash val="lgDash"/>
            <a:miter lim="800000"/>
          </a:ln>
          <a:effectLst/>
        </p:spPr>
      </p:cxnSp>
      <p:sp>
        <p:nvSpPr>
          <p:cNvPr id="10" name="직사각형 1">
            <a:extLst>
              <a:ext uri="{FF2B5EF4-FFF2-40B4-BE49-F238E27FC236}">
                <a16:creationId xmlns:a16="http://schemas.microsoft.com/office/drawing/2014/main" id="{43208A34-9505-5545-EF0A-8E8301F3B127}"/>
              </a:ext>
            </a:extLst>
          </p:cNvPr>
          <p:cNvSpPr/>
          <p:nvPr/>
        </p:nvSpPr>
        <p:spPr>
          <a:xfrm>
            <a:off x="8407815" y="4095938"/>
            <a:ext cx="24792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기구 설계 및 정해석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장비 부품 관련 설계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회로관련 설계</a:t>
            </a:r>
            <a:endParaRPr lang="en-US" altLang="ko-KR" sz="12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로봇산업핵심기술개발</a:t>
            </a:r>
            <a:endParaRPr lang="en-US" altLang="ko-KR" sz="12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전략기술형 국제공동연구</a:t>
            </a:r>
            <a:endParaRPr lang="en-US" altLang="ko-KR" sz="12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 err="1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마이스터로봇</a:t>
            </a: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자동화</a:t>
            </a:r>
            <a:endParaRPr lang="en-US" altLang="ko-KR" sz="12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DA0F5B49-A297-5449-00C0-AA8EC6AEEB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-3400"/>
          <a:stretch/>
        </p:blipFill>
        <p:spPr>
          <a:xfrm>
            <a:off x="9647465" y="3008833"/>
            <a:ext cx="1925597" cy="733425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BC0122C-1D7C-F757-A189-0DD06529C4E0}"/>
              </a:ext>
            </a:extLst>
          </p:cNvPr>
          <p:cNvSpPr txBox="1">
            <a:spLocks/>
          </p:cNvSpPr>
          <p:nvPr/>
        </p:nvSpPr>
        <p:spPr>
          <a:xfrm>
            <a:off x="1186169" y="1791595"/>
            <a:ext cx="2616146" cy="30821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</a:t>
            </a:r>
            <a:r>
              <a:rPr lang="en-US" altLang="ko-KR" sz="20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0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 부문</a:t>
            </a:r>
          </a:p>
        </p:txBody>
      </p:sp>
      <p:sp>
        <p:nvSpPr>
          <p:cNvPr id="13" name="직사각형 1">
            <a:extLst>
              <a:ext uri="{FF2B5EF4-FFF2-40B4-BE49-F238E27FC236}">
                <a16:creationId xmlns:a16="http://schemas.microsoft.com/office/drawing/2014/main" id="{2C6CDFA2-9DAC-7DC0-3D12-30B6DB1A3B1A}"/>
              </a:ext>
            </a:extLst>
          </p:cNvPr>
          <p:cNvSpPr/>
          <p:nvPr/>
        </p:nvSpPr>
        <p:spPr>
          <a:xfrm>
            <a:off x="1326766" y="4283331"/>
            <a:ext cx="24792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고효율 인증서 획득</a:t>
            </a:r>
            <a:endParaRPr lang="en-US" altLang="ko-KR" sz="12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 err="1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디밍</a:t>
            </a: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등을 이용한 전기료 절감 최대 </a:t>
            </a:r>
            <a:r>
              <a:rPr lang="en-US" altLang="ko-KR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60% </a:t>
            </a: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이상</a:t>
            </a:r>
            <a:endParaRPr lang="en-US" altLang="ko-KR" sz="12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인천공항공사</a:t>
            </a:r>
            <a:r>
              <a:rPr lang="en-US" altLang="ko-KR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, </a:t>
            </a: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항만공사 등 </a:t>
            </a:r>
            <a:endParaRPr lang="en-US" altLang="ko-KR" sz="12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r>
              <a:rPr lang="en-US" altLang="ko-KR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 </a:t>
            </a: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실증완료 및 진행 중</a:t>
            </a:r>
            <a:endParaRPr lang="en-US" altLang="ko-KR" sz="12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3B2B1FF0-94D4-504E-8210-240D8769C76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6" b="89990" l="4638" r="93304">
                        <a14:foregroundMark x1="4638" y1="41614" x2="4638" y2="41614"/>
                        <a14:foregroundMark x1="21453" y1="60535" x2="21453" y2="60535"/>
                        <a14:foregroundMark x1="21528" y1="63732" x2="21528" y2="63732"/>
                        <a14:foregroundMark x1="29340" y1="72379" x2="33681" y2="72694"/>
                        <a14:foregroundMark x1="33681" y1="72694" x2="91567" y2="63365"/>
                        <a14:foregroundMark x1="91567" y1="63365" x2="93304" y2="53564"/>
                        <a14:foregroundMark x1="93304" y1="53564" x2="89931" y2="43396"/>
                        <a14:backgroundMark x1="30084" y1="77201" x2="34772" y2="77096"/>
                        <a14:backgroundMark x1="34772" y1="77096" x2="47594" y2="77358"/>
                        <a14:backgroundMark x1="47594" y1="77358" x2="60466" y2="75577"/>
                        <a14:backgroundMark x1="25000" y1="72379" x2="39261" y2="78774"/>
                        <a14:backgroundMark x1="61905" y1="75577" x2="89360" y2="67662"/>
                        <a14:backgroundMark x1="89360" y1="67662" x2="89410" y2="67558"/>
                        <a14:backgroundMark x1="92212" y1="66143" x2="89931" y2="678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297049" y="2266093"/>
            <a:ext cx="2106029" cy="99660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80162C2F-3DF9-663D-4FC8-18180B6D90D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3997" y="3262697"/>
            <a:ext cx="934665" cy="78049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E4145F4-F1C3-98F6-6041-C57397B93E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30" b="93662" l="4698" r="89933">
                        <a14:foregroundMark x1="32886" y1="6338" x2="24161" y2="14085"/>
                        <a14:foregroundMark x1="49664" y1="4930" x2="57047" y2="6338"/>
                        <a14:foregroundMark x1="76510" y1="19718" x2="86577" y2="35915"/>
                        <a14:foregroundMark x1="86577" y1="35915" x2="86577" y2="36620"/>
                        <a14:foregroundMark x1="88591" y1="51408" x2="83221" y2="64085"/>
                        <a14:foregroundMark x1="77852" y1="71831" x2="61074" y2="85915"/>
                        <a14:foregroundMark x1="53020" y1="86620" x2="40268" y2="85915"/>
                        <a14:foregroundMark x1="40268" y1="85915" x2="28859" y2="79577"/>
                        <a14:foregroundMark x1="23490" y1="76056" x2="12081" y2="61268"/>
                        <a14:foregroundMark x1="10067" y1="50000" x2="10067" y2="31690"/>
                        <a14:foregroundMark x1="10738" y1="35211" x2="6711" y2="50704"/>
                        <a14:foregroundMark x1="28859" y1="88732" x2="38926" y2="90141"/>
                        <a14:foregroundMark x1="66443" y1="88028" x2="52349" y2="92254"/>
                        <a14:foregroundMark x1="52349" y1="92254" x2="32886" y2="90845"/>
                        <a14:foregroundMark x1="32886" y1="90845" x2="21477" y2="84507"/>
                        <a14:foregroundMark x1="21477" y1="84507" x2="21477" y2="83803"/>
                        <a14:foregroundMark x1="53020" y1="92254" x2="41611" y2="93662"/>
                        <a14:foregroundMark x1="41611" y1="93662" x2="40268" y2="93662"/>
                        <a14:backgroundMark x1="32886" y1="4930" x2="32215" y2="5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1367" y="3344271"/>
            <a:ext cx="647775" cy="617343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8A192F8F-63BB-9F3C-3B8D-EBC8342D2ED3}"/>
              </a:ext>
            </a:extLst>
          </p:cNvPr>
          <p:cNvSpPr/>
          <p:nvPr/>
        </p:nvSpPr>
        <p:spPr>
          <a:xfrm>
            <a:off x="4258962" y="1359243"/>
            <a:ext cx="7652952" cy="463790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36000" bIns="0" rtlCol="0" anchor="ctr"/>
          <a:lstStyle/>
          <a:p>
            <a:pPr algn="ctr"/>
            <a:endParaRPr lang="ko-KR" altLang="en-US" sz="360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Poppins ExtraLight" panose="00000300000000000000" pitchFamily="2" charset="0"/>
              <a:cs typeface="Poppins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843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138A9083-C45B-4989-B590-51FCE45B2495}"/>
              </a:ext>
            </a:extLst>
          </p:cNvPr>
          <p:cNvSpPr txBox="1"/>
          <p:nvPr/>
        </p:nvSpPr>
        <p:spPr>
          <a:xfrm>
            <a:off x="789169" y="712911"/>
            <a:ext cx="4438766" cy="1113570"/>
          </a:xfrm>
          <a:prstGeom prst="rect">
            <a:avLst/>
          </a:prstGeom>
          <a:noFill/>
          <a:effectLst>
            <a:innerShdw blurRad="63500" dist="50800" dir="13500000">
              <a:srgbClr val="DE5644">
                <a:alpha val="0"/>
              </a:srgbClr>
            </a:innerShdw>
          </a:effectLst>
        </p:spPr>
        <p:txBody>
          <a:bodyPr wrap="none" lIns="54000" tIns="18000" rIns="54000" bIns="18000" rtlCol="0">
            <a:spAutoFit/>
          </a:bodyPr>
          <a:lstStyle/>
          <a:p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 </a:t>
            </a:r>
            <a:r>
              <a:rPr lang="en-US" altLang="ko-KR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LED </a:t>
            </a:r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조명 시스템</a:t>
            </a:r>
            <a:endParaRPr lang="en-US" altLang="ko-KR" sz="3500" b="1" spc="-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실적</a:t>
            </a:r>
            <a:r>
              <a:rPr lang="en-US" altLang="ko-KR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A7C1ECF5-F6BC-47BD-9385-2E3013A15D8A}"/>
              </a:ext>
            </a:extLst>
          </p:cNvPr>
          <p:cNvCxnSpPr>
            <a:cxnSpLocks/>
          </p:cNvCxnSpPr>
          <p:nvPr/>
        </p:nvCxnSpPr>
        <p:spPr>
          <a:xfrm>
            <a:off x="820426" y="2130778"/>
            <a:ext cx="3069898" cy="0"/>
          </a:xfrm>
          <a:prstGeom prst="line">
            <a:avLst/>
          </a:prstGeom>
          <a:ln>
            <a:solidFill>
              <a:schemeClr val="accent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2">
            <a:extLst>
              <a:ext uri="{FF2B5EF4-FFF2-40B4-BE49-F238E27FC236}">
                <a16:creationId xmlns:a16="http://schemas.microsoft.com/office/drawing/2014/main" id="{091D3369-075A-4E57-BE2F-9F461B0CCC39}"/>
              </a:ext>
            </a:extLst>
          </p:cNvPr>
          <p:cNvSpPr/>
          <p:nvPr/>
        </p:nvSpPr>
        <p:spPr>
          <a:xfrm>
            <a:off x="5476875" y="681919"/>
            <a:ext cx="3772681" cy="47158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18000" rIns="54000" bIns="18000" rtlCol="0" anchor="ctr"/>
          <a:lstStyle/>
          <a:p>
            <a:pPr algn="ctr"/>
            <a:endParaRPr lang="ko-KR" altLang="en-US" sz="1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995880D5-C971-4100-9CC1-A9FF6B05CED9}"/>
              </a:ext>
            </a:extLst>
          </p:cNvPr>
          <p:cNvSpPr/>
          <p:nvPr/>
        </p:nvSpPr>
        <p:spPr>
          <a:xfrm>
            <a:off x="9386872" y="681919"/>
            <a:ext cx="2520000" cy="35286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18000" rIns="54000" bIns="18000" rtlCol="0" anchor="ctr"/>
          <a:lstStyle/>
          <a:p>
            <a:pPr algn="ctr"/>
            <a:endParaRPr lang="ko-KR" altLang="en-US" sz="1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B5A6943B-6C42-4BEF-A671-0B0C623FA8A3}"/>
              </a:ext>
            </a:extLst>
          </p:cNvPr>
          <p:cNvSpPr/>
          <p:nvPr/>
        </p:nvSpPr>
        <p:spPr>
          <a:xfrm>
            <a:off x="9359426" y="4334380"/>
            <a:ext cx="2520000" cy="21397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18000" rIns="54000" bIns="18000" rtlCol="0" anchor="ctr"/>
          <a:lstStyle/>
          <a:p>
            <a:pPr algn="ctr"/>
            <a:endParaRPr lang="ko-KR" altLang="en-US" sz="1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1104F3-8077-9C5A-3AF7-C85C0AF845BE}"/>
              </a:ext>
            </a:extLst>
          </p:cNvPr>
          <p:cNvSpPr txBox="1"/>
          <p:nvPr/>
        </p:nvSpPr>
        <p:spPr>
          <a:xfrm>
            <a:off x="30894" y="104258"/>
            <a:ext cx="298210" cy="282573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pPr algn="ctr"/>
            <a:r>
              <a:rPr lang="en-US" altLang="ko-KR" sz="16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02</a:t>
            </a:r>
            <a:endParaRPr lang="ko-KR" altLang="en-US" sz="1600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D7DCD87-85CE-189B-74AE-F3A8264DBD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314" b="29671"/>
          <a:stretch/>
        </p:blipFill>
        <p:spPr>
          <a:xfrm>
            <a:off x="5586745" y="809144"/>
            <a:ext cx="2728580" cy="133461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1A835A5-28A9-BFE0-055D-4F74E0438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962" y="2310128"/>
            <a:ext cx="2194991" cy="133461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21A4A8A-023B-E0F3-738B-9B4DC7F22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745" y="3771967"/>
            <a:ext cx="3558209" cy="150098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DB82941-44AD-BDAE-B5B0-BD51C054E2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2578"/>
          <a:stretch/>
        </p:blipFill>
        <p:spPr>
          <a:xfrm>
            <a:off x="5586745" y="2314352"/>
            <a:ext cx="1242680" cy="13346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4894A9-B210-A174-C616-A6C1E1F89AC7}"/>
              </a:ext>
            </a:extLst>
          </p:cNvPr>
          <p:cNvSpPr txBox="1"/>
          <p:nvPr/>
        </p:nvSpPr>
        <p:spPr>
          <a:xfrm>
            <a:off x="8620189" y="808184"/>
            <a:ext cx="525835" cy="574961"/>
          </a:xfrm>
          <a:prstGeom prst="rect">
            <a:avLst/>
          </a:prstGeom>
          <a:noFill/>
          <a:effectLst>
            <a:innerShdw blurRad="63500" dist="50800" dir="13500000">
              <a:srgbClr val="DE5644">
                <a:alpha val="0"/>
              </a:srgbClr>
            </a:innerShdw>
          </a:effectLst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500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D8204A-2EF4-614B-96D8-5C3325BC2479}"/>
              </a:ext>
            </a:extLst>
          </p:cNvPr>
          <p:cNvSpPr txBox="1"/>
          <p:nvPr/>
        </p:nvSpPr>
        <p:spPr>
          <a:xfrm>
            <a:off x="11209776" y="808184"/>
            <a:ext cx="525835" cy="574961"/>
          </a:xfrm>
          <a:prstGeom prst="rect">
            <a:avLst/>
          </a:prstGeom>
          <a:noFill/>
          <a:effectLst>
            <a:innerShdw blurRad="63500" dist="50800" dir="13500000">
              <a:srgbClr val="DE5644">
                <a:alpha val="0"/>
              </a:srgbClr>
            </a:innerShdw>
          </a:effectLst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500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011AE9-57ED-5DBB-4B66-C7D277A9AC38}"/>
              </a:ext>
            </a:extLst>
          </p:cNvPr>
          <p:cNvSpPr txBox="1"/>
          <p:nvPr/>
        </p:nvSpPr>
        <p:spPr>
          <a:xfrm>
            <a:off x="11175687" y="4350004"/>
            <a:ext cx="525835" cy="574961"/>
          </a:xfrm>
          <a:prstGeom prst="rect">
            <a:avLst/>
          </a:prstGeom>
          <a:noFill/>
          <a:effectLst>
            <a:innerShdw blurRad="63500" dist="50800" dir="13500000">
              <a:srgbClr val="DE5644">
                <a:alpha val="0"/>
              </a:srgbClr>
            </a:innerShdw>
          </a:effectLst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500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F1AD6C-36FA-4B86-AF44-F8C3BCD01720}"/>
              </a:ext>
            </a:extLst>
          </p:cNvPr>
          <p:cNvSpPr txBox="1"/>
          <p:nvPr/>
        </p:nvSpPr>
        <p:spPr>
          <a:xfrm>
            <a:off x="408333" y="126042"/>
            <a:ext cx="2798124" cy="344128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defRPr sz="16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defRPr>
            </a:lvl1pPr>
          </a:lstStyle>
          <a:p>
            <a:r>
              <a:rPr lang="ko-KR" altLang="en-US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주요사업</a:t>
            </a:r>
            <a:r>
              <a:rPr lang="en-US" altLang="ko-KR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(Key Business)</a:t>
            </a:r>
            <a:endParaRPr lang="ko-KR" altLang="en-US" sz="2000" b="1" kern="100" spc="-4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310BFEA8-6072-48BB-AA3E-EA5527F856F3}"/>
              </a:ext>
            </a:extLst>
          </p:cNvPr>
          <p:cNvGrpSpPr/>
          <p:nvPr/>
        </p:nvGrpSpPr>
        <p:grpSpPr>
          <a:xfrm>
            <a:off x="820426" y="2531166"/>
            <a:ext cx="3274986" cy="1009303"/>
            <a:chOff x="408235" y="5202226"/>
            <a:chExt cx="3274986" cy="1009303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F08857C-EC56-4FD4-8014-CDF3CDFC1218}"/>
                </a:ext>
              </a:extLst>
            </p:cNvPr>
            <p:cNvSpPr txBox="1"/>
            <p:nvPr/>
          </p:nvSpPr>
          <p:spPr>
            <a:xfrm>
              <a:off x="408235" y="5532245"/>
              <a:ext cx="3131603" cy="679284"/>
            </a:xfrm>
            <a:prstGeom prst="rect">
              <a:avLst/>
            </a:prstGeom>
            <a:noFill/>
            <a:effectLst>
              <a:innerShdw blurRad="63500" dist="50800" dir="13500000">
                <a:srgbClr val="DE5644">
                  <a:alpha val="0"/>
                </a:srgbClr>
              </a:innerShdw>
            </a:effectLst>
          </p:spPr>
          <p:txBody>
            <a:bodyPr wrap="square" lIns="54000" tIns="18000" rIns="54000" bIns="18000" rtlCol="0">
              <a:spAutoFit/>
            </a:bodyPr>
            <a:lstStyle/>
            <a:p>
              <a:pPr marL="171450" indent="-171450" latinLnBrk="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기간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: ’24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년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09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월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~ 12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월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(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완료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)</a:t>
              </a:r>
            </a:p>
            <a:p>
              <a:pPr marL="171450" indent="-171450" latinLnBrk="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장소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: 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인천공항공사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 장기주차장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P2 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구역</a:t>
              </a:r>
              <a:endParaRPr lang="en-US" altLang="ko-KR" sz="1200" kern="10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  <a:p>
              <a:pPr marL="171450" indent="-171450" latinLnBrk="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 err="1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고보라이트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 조명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: 1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개소 설치</a:t>
              </a:r>
              <a:endParaRPr lang="en-US" altLang="ko-KR" sz="1200" kern="10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2D10EB6-E621-4684-ADD8-0A6F5A1EA0D6}"/>
                </a:ext>
              </a:extLst>
            </p:cNvPr>
            <p:cNvSpPr txBox="1"/>
            <p:nvPr/>
          </p:nvSpPr>
          <p:spPr>
            <a:xfrm>
              <a:off x="408235" y="5202226"/>
              <a:ext cx="3274986" cy="313350"/>
            </a:xfrm>
            <a:prstGeom prst="rect">
              <a:avLst/>
            </a:prstGeom>
            <a:noFill/>
          </p:spPr>
          <p:txBody>
            <a:bodyPr wrap="none" lIns="54000" tIns="18000" rIns="54000" bIns="18000" rtlCol="0">
              <a:spAutoFit/>
            </a:bodyPr>
            <a:lstStyle/>
            <a:p>
              <a:pPr latinLnBrk="0"/>
              <a:r>
                <a:rPr lang="en-US" altLang="ko-KR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1</a:t>
              </a:r>
              <a:r>
                <a:rPr lang="ko-KR" altLang="en-US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차</a:t>
              </a:r>
              <a:r>
                <a:rPr lang="en-US" altLang="ko-KR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  </a:t>
              </a:r>
              <a:r>
                <a:rPr lang="ko-KR" altLang="en-US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스마트 가로등 실증</a:t>
              </a:r>
              <a:r>
                <a:rPr lang="en-US" altLang="ko-KR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(</a:t>
              </a:r>
              <a:r>
                <a:rPr lang="ko-KR" altLang="en-US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공항</a:t>
              </a:r>
              <a:r>
                <a:rPr lang="en-US" altLang="ko-KR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)</a:t>
              </a:r>
              <a:endParaRPr lang="ko-KR" altLang="en-US" b="1" kern="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832E20C8-A76F-4336-9877-0945ABD5D409}"/>
              </a:ext>
            </a:extLst>
          </p:cNvPr>
          <p:cNvGrpSpPr/>
          <p:nvPr/>
        </p:nvGrpSpPr>
        <p:grpSpPr>
          <a:xfrm>
            <a:off x="820425" y="3873261"/>
            <a:ext cx="3274986" cy="1009303"/>
            <a:chOff x="408235" y="5202226"/>
            <a:chExt cx="3274986" cy="1009303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A6DA4C5-4308-454F-8277-65FD09374F61}"/>
                </a:ext>
              </a:extLst>
            </p:cNvPr>
            <p:cNvSpPr txBox="1"/>
            <p:nvPr/>
          </p:nvSpPr>
          <p:spPr>
            <a:xfrm>
              <a:off x="408235" y="5532245"/>
              <a:ext cx="3131603" cy="679284"/>
            </a:xfrm>
            <a:prstGeom prst="rect">
              <a:avLst/>
            </a:prstGeom>
            <a:noFill/>
            <a:effectLst>
              <a:innerShdw blurRad="63500" dist="50800" dir="13500000">
                <a:srgbClr val="DE5644">
                  <a:alpha val="0"/>
                </a:srgbClr>
              </a:innerShdw>
            </a:effectLst>
          </p:spPr>
          <p:txBody>
            <a:bodyPr wrap="square" lIns="54000" tIns="18000" rIns="54000" bIns="18000" rtlCol="0">
              <a:spAutoFit/>
            </a:bodyPr>
            <a:lstStyle/>
            <a:p>
              <a:pPr marL="171450" indent="-171450" latinLnBrk="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기간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: ’25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년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07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월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~ 12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월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(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완료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)</a:t>
              </a:r>
            </a:p>
            <a:p>
              <a:pPr marL="171450" indent="-171450" latinLnBrk="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장소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: 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인천항만공사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 국제여객부두</a:t>
              </a:r>
            </a:p>
            <a:p>
              <a:pPr marL="171450" indent="-171450" latinLnBrk="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 err="1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고보라이트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 조명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: 3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개소 설치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1E1AA21-B419-4C22-AC28-C463B092ABE1}"/>
                </a:ext>
              </a:extLst>
            </p:cNvPr>
            <p:cNvSpPr txBox="1"/>
            <p:nvPr/>
          </p:nvSpPr>
          <p:spPr>
            <a:xfrm>
              <a:off x="408235" y="5202226"/>
              <a:ext cx="3274986" cy="313350"/>
            </a:xfrm>
            <a:prstGeom prst="rect">
              <a:avLst/>
            </a:prstGeom>
            <a:noFill/>
          </p:spPr>
          <p:txBody>
            <a:bodyPr wrap="none" lIns="54000" tIns="18000" rIns="54000" bIns="18000" rtlCol="0">
              <a:spAutoFit/>
            </a:bodyPr>
            <a:lstStyle/>
            <a:p>
              <a:pPr latinLnBrk="0">
                <a:defRPr/>
              </a:pPr>
              <a:r>
                <a:rPr lang="en-US" altLang="ko-KR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2</a:t>
              </a:r>
              <a:r>
                <a:rPr lang="ko-KR" altLang="en-US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차</a:t>
              </a:r>
              <a:r>
                <a:rPr lang="en-US" altLang="ko-KR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  </a:t>
              </a:r>
              <a:r>
                <a:rPr lang="ko-KR" altLang="en-US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스마트 가로등 실증</a:t>
              </a:r>
              <a:r>
                <a:rPr lang="en-US" altLang="ko-KR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(</a:t>
              </a:r>
              <a:r>
                <a:rPr lang="ko-KR" altLang="en-US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항만</a:t>
              </a:r>
              <a:r>
                <a:rPr lang="en-US" altLang="ko-KR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)</a:t>
              </a:r>
              <a:endParaRPr lang="ko-KR" altLang="en-US" b="1" kern="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1F0034EA-5D1F-4FBD-9B04-BFDCB0BD4EA1}"/>
              </a:ext>
            </a:extLst>
          </p:cNvPr>
          <p:cNvGrpSpPr/>
          <p:nvPr/>
        </p:nvGrpSpPr>
        <p:grpSpPr>
          <a:xfrm>
            <a:off x="5476875" y="5545152"/>
            <a:ext cx="3568513" cy="735061"/>
            <a:chOff x="408235" y="5202226"/>
            <a:chExt cx="3131603" cy="735061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C8EC7B5-D47A-405C-8F9D-006D83DF7C4E}"/>
                </a:ext>
              </a:extLst>
            </p:cNvPr>
            <p:cNvSpPr txBox="1"/>
            <p:nvPr/>
          </p:nvSpPr>
          <p:spPr>
            <a:xfrm>
              <a:off x="408235" y="5532245"/>
              <a:ext cx="3131603" cy="405042"/>
            </a:xfrm>
            <a:prstGeom prst="rect">
              <a:avLst/>
            </a:prstGeom>
            <a:noFill/>
            <a:effectLst>
              <a:innerShdw blurRad="63500" dist="50800" dir="13500000">
                <a:srgbClr val="DE5644">
                  <a:alpha val="0"/>
                </a:srgbClr>
              </a:innerShdw>
            </a:effectLst>
          </p:spPr>
          <p:txBody>
            <a:bodyPr wrap="square" lIns="54000" tIns="18000" rIns="54000" bIns="18000" rtlCol="0">
              <a:spAutoFit/>
            </a:bodyPr>
            <a:lstStyle/>
            <a:p>
              <a:pPr marL="171450" indent="-171450" latinLnBrk="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ko-KR" sz="105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150W</a:t>
              </a:r>
              <a:r>
                <a:rPr lang="ko-KR" altLang="en-US" sz="105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급 고효율 인증 완료</a:t>
              </a:r>
              <a:endParaRPr lang="en-US" altLang="ko-KR" sz="1050" kern="10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  <a:p>
              <a:pPr marL="171450" indent="-171450" latinLnBrk="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05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직접생산증명 진행 중</a:t>
              </a:r>
              <a:r>
                <a:rPr lang="en-US" altLang="ko-KR" sz="105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(</a:t>
              </a:r>
              <a:r>
                <a:rPr lang="ko-KR" altLang="en-US" sz="105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인천시 부평구 공장 확보</a:t>
              </a:r>
              <a:r>
                <a:rPr lang="en-US" altLang="ko-KR" sz="105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)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20D8705-D7AE-4755-BDBB-4195E73526B8}"/>
                </a:ext>
              </a:extLst>
            </p:cNvPr>
            <p:cNvSpPr txBox="1"/>
            <p:nvPr/>
          </p:nvSpPr>
          <p:spPr>
            <a:xfrm>
              <a:off x="408235" y="5202226"/>
              <a:ext cx="999975" cy="251795"/>
            </a:xfrm>
            <a:prstGeom prst="rect">
              <a:avLst/>
            </a:prstGeom>
            <a:noFill/>
          </p:spPr>
          <p:txBody>
            <a:bodyPr wrap="none" lIns="54000" tIns="18000" rIns="54000" bIns="18000" rtlCol="0">
              <a:spAutoFit/>
            </a:bodyPr>
            <a:lstStyle/>
            <a:p>
              <a:pPr latinLnBrk="0">
                <a:defRPr/>
              </a:pPr>
              <a:r>
                <a:rPr lang="ko-KR" altLang="en-US" sz="1400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인증 진행 현황</a:t>
              </a: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5F52968F-62EB-9BDA-752A-53CE85CABE39}"/>
              </a:ext>
            </a:extLst>
          </p:cNvPr>
          <p:cNvGrpSpPr/>
          <p:nvPr/>
        </p:nvGrpSpPr>
        <p:grpSpPr>
          <a:xfrm>
            <a:off x="820425" y="5272951"/>
            <a:ext cx="4280068" cy="1009303"/>
            <a:chOff x="408235" y="5202226"/>
            <a:chExt cx="4280068" cy="100930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949CBB-18C4-67EA-4A93-1A7065AB1307}"/>
                </a:ext>
              </a:extLst>
            </p:cNvPr>
            <p:cNvSpPr txBox="1"/>
            <p:nvPr/>
          </p:nvSpPr>
          <p:spPr>
            <a:xfrm>
              <a:off x="408235" y="5532245"/>
              <a:ext cx="3131603" cy="679284"/>
            </a:xfrm>
            <a:prstGeom prst="rect">
              <a:avLst/>
            </a:prstGeom>
            <a:noFill/>
            <a:effectLst>
              <a:innerShdw blurRad="63500" dist="50800" dir="13500000">
                <a:srgbClr val="DE5644">
                  <a:alpha val="0"/>
                </a:srgbClr>
              </a:innerShdw>
            </a:effectLst>
          </p:spPr>
          <p:txBody>
            <a:bodyPr wrap="square" lIns="54000" tIns="18000" rIns="54000" bIns="18000" rtlCol="0">
              <a:spAutoFit/>
            </a:bodyPr>
            <a:lstStyle/>
            <a:p>
              <a:pPr marL="171450" indent="-171450" latinLnBrk="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기간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: ’25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년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12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월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~ 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진행 중</a:t>
              </a:r>
              <a:endParaRPr lang="en-US" altLang="ko-KR" sz="1200" kern="10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  <a:p>
              <a:pPr marL="171450" indent="-171450" latinLnBrk="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장소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: </a:t>
              </a:r>
              <a:r>
                <a:rPr lang="ko-KR" altLang="en-US" sz="1200" kern="100" dirty="0" err="1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월현포레스트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 캠핑장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(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강원도 횡성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)</a:t>
              </a:r>
              <a:endParaRPr lang="ko-KR" altLang="en-US" sz="1200" kern="10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  <a:p>
              <a:pPr marL="171450" indent="-171450" latinLnBrk="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독립형 스마트 가로등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: 1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개소 설치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E397CE-A130-36C4-9BF5-D17456609BEE}"/>
                </a:ext>
              </a:extLst>
            </p:cNvPr>
            <p:cNvSpPr txBox="1"/>
            <p:nvPr/>
          </p:nvSpPr>
          <p:spPr>
            <a:xfrm>
              <a:off x="408235" y="5202226"/>
              <a:ext cx="4280068" cy="313350"/>
            </a:xfrm>
            <a:prstGeom prst="rect">
              <a:avLst/>
            </a:prstGeom>
            <a:noFill/>
          </p:spPr>
          <p:txBody>
            <a:bodyPr wrap="none" lIns="54000" tIns="18000" rIns="54000" bIns="18000" rtlCol="0">
              <a:spAutoFit/>
            </a:bodyPr>
            <a:lstStyle/>
            <a:p>
              <a:pPr latinLnBrk="0">
                <a:defRPr/>
              </a:pPr>
              <a:r>
                <a:rPr lang="en-US" altLang="ko-KR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3</a:t>
              </a:r>
              <a:r>
                <a:rPr lang="ko-KR" altLang="en-US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차</a:t>
              </a:r>
              <a:r>
                <a:rPr lang="en-US" altLang="ko-KR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  </a:t>
              </a:r>
              <a:r>
                <a:rPr lang="ko-KR" altLang="en-US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독립형 스마트 가로등 실증</a:t>
              </a:r>
              <a:r>
                <a:rPr lang="en-US" altLang="ko-KR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(</a:t>
              </a:r>
              <a:r>
                <a:rPr lang="ko-KR" altLang="en-US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캠핑장</a:t>
              </a:r>
              <a:r>
                <a:rPr lang="en-US" altLang="ko-KR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)</a:t>
              </a:r>
              <a:endParaRPr lang="ko-KR" altLang="en-US" b="1" kern="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</p:grpSp>
      <p:pic>
        <p:nvPicPr>
          <p:cNvPr id="21" name="그림 20">
            <a:extLst>
              <a:ext uri="{FF2B5EF4-FFF2-40B4-BE49-F238E27FC236}">
                <a16:creationId xmlns:a16="http://schemas.microsoft.com/office/drawing/2014/main" id="{258C62C4-863D-02D0-E70A-9D350B41E95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98496" y="1367898"/>
            <a:ext cx="2091014" cy="152536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CA095198-A49B-E2F2-421D-F4D1FCB5EC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3781" y="3017083"/>
            <a:ext cx="754100" cy="1104757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D2E9E79C-A4CB-EE38-CCAC-2854FFE8CF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6205" y="3017083"/>
            <a:ext cx="795012" cy="1104757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B8288EF3-A7ED-0AF3-68D1-E790015B4F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79541" y="3035906"/>
            <a:ext cx="601893" cy="1085934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782E7084-8DF5-4FCB-DCF9-55AF230435A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18440" y="5090717"/>
            <a:ext cx="2247980" cy="128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18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138A9083-C45B-4989-B590-51FCE45B2495}"/>
              </a:ext>
            </a:extLst>
          </p:cNvPr>
          <p:cNvSpPr txBox="1"/>
          <p:nvPr/>
        </p:nvSpPr>
        <p:spPr>
          <a:xfrm>
            <a:off x="789169" y="712911"/>
            <a:ext cx="4438766" cy="1113570"/>
          </a:xfrm>
          <a:prstGeom prst="rect">
            <a:avLst/>
          </a:prstGeom>
          <a:noFill/>
          <a:effectLst>
            <a:innerShdw blurRad="63500" dist="50800" dir="13500000">
              <a:srgbClr val="DE5644">
                <a:alpha val="0"/>
              </a:srgbClr>
            </a:innerShdw>
          </a:effectLst>
        </p:spPr>
        <p:txBody>
          <a:bodyPr wrap="none" lIns="54000" tIns="18000" rIns="54000" bIns="18000" rtlCol="0">
            <a:spAutoFit/>
          </a:bodyPr>
          <a:lstStyle/>
          <a:p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 시스템</a:t>
            </a:r>
            <a:br>
              <a:rPr lang="en-US" altLang="ko-KR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 </a:t>
            </a:r>
            <a:r>
              <a:rPr lang="en-US" altLang="ko-KR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LED </a:t>
            </a:r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조명 시스템</a:t>
            </a:r>
            <a:endParaRPr lang="en-US" altLang="ko-KR" sz="3500" b="1" spc="-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A7C1ECF5-F6BC-47BD-9385-2E3013A15D8A}"/>
              </a:ext>
            </a:extLst>
          </p:cNvPr>
          <p:cNvCxnSpPr>
            <a:cxnSpLocks/>
          </p:cNvCxnSpPr>
          <p:nvPr/>
        </p:nvCxnSpPr>
        <p:spPr>
          <a:xfrm>
            <a:off x="820426" y="2130778"/>
            <a:ext cx="3069898" cy="0"/>
          </a:xfrm>
          <a:prstGeom prst="line">
            <a:avLst/>
          </a:prstGeom>
          <a:ln>
            <a:solidFill>
              <a:schemeClr val="accent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E1104F3-8077-9C5A-3AF7-C85C0AF845BE}"/>
              </a:ext>
            </a:extLst>
          </p:cNvPr>
          <p:cNvSpPr txBox="1"/>
          <p:nvPr/>
        </p:nvSpPr>
        <p:spPr>
          <a:xfrm>
            <a:off x="30894" y="104258"/>
            <a:ext cx="298210" cy="282573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pPr algn="ctr"/>
            <a:r>
              <a:rPr lang="en-US" altLang="ko-KR" sz="16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02</a:t>
            </a:r>
            <a:endParaRPr lang="ko-KR" altLang="en-US" sz="1600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F1AD6C-36FA-4B86-AF44-F8C3BCD01720}"/>
              </a:ext>
            </a:extLst>
          </p:cNvPr>
          <p:cNvSpPr txBox="1"/>
          <p:nvPr/>
        </p:nvSpPr>
        <p:spPr>
          <a:xfrm>
            <a:off x="408333" y="126042"/>
            <a:ext cx="2798124" cy="344128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defRPr sz="16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defRPr>
            </a:lvl1pPr>
          </a:lstStyle>
          <a:p>
            <a:r>
              <a:rPr lang="ko-KR" altLang="en-US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주요사업</a:t>
            </a:r>
            <a:r>
              <a:rPr lang="en-US" altLang="ko-KR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(Key Business)</a:t>
            </a:r>
            <a:endParaRPr lang="ko-KR" altLang="en-US" sz="2000" b="1" kern="100" spc="-4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310BFEA8-6072-48BB-AA3E-EA5527F856F3}"/>
              </a:ext>
            </a:extLst>
          </p:cNvPr>
          <p:cNvGrpSpPr/>
          <p:nvPr/>
        </p:nvGrpSpPr>
        <p:grpSpPr>
          <a:xfrm>
            <a:off x="820426" y="2531166"/>
            <a:ext cx="3308649" cy="2338898"/>
            <a:chOff x="408235" y="5202226"/>
            <a:chExt cx="3308649" cy="233889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F08857C-EC56-4FD4-8014-CDF3CDFC1218}"/>
                </a:ext>
              </a:extLst>
            </p:cNvPr>
            <p:cNvSpPr txBox="1"/>
            <p:nvPr/>
          </p:nvSpPr>
          <p:spPr>
            <a:xfrm>
              <a:off x="408235" y="5532245"/>
              <a:ext cx="3131603" cy="2008879"/>
            </a:xfrm>
            <a:prstGeom prst="rect">
              <a:avLst/>
            </a:prstGeom>
            <a:noFill/>
            <a:effectLst>
              <a:innerShdw blurRad="63500" dist="50800" dir="13500000">
                <a:srgbClr val="DE5644">
                  <a:alpha val="0"/>
                </a:srgbClr>
              </a:innerShdw>
            </a:effectLst>
          </p:spPr>
          <p:txBody>
            <a:bodyPr wrap="square" lIns="54000" tIns="18000" rIns="54000" bIns="18000" rtlCol="0">
              <a:spAutoFit/>
            </a:bodyPr>
            <a:lstStyle/>
            <a:p>
              <a:pPr marL="171450" indent="-171450" latinLnBrk="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주관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: 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인천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TP, 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한국표준협회</a:t>
              </a:r>
              <a:endParaRPr lang="en-US" altLang="ko-KR" sz="1200" kern="10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  <a:p>
              <a:pPr marL="171450" indent="-171450" latinLnBrk="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장소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: 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강원도 캠핑장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(</a:t>
              </a:r>
              <a:r>
                <a:rPr lang="ko-KR" altLang="en-US" sz="1200" kern="100" dirty="0" err="1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월현포레스트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)</a:t>
              </a:r>
            </a:p>
            <a:p>
              <a:pPr latinLnBrk="0">
                <a:lnSpc>
                  <a:spcPct val="120000"/>
                </a:lnSpc>
              </a:pP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            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부평구 혹은 </a:t>
              </a:r>
              <a:r>
                <a:rPr lang="ko-KR" altLang="en-US" sz="1200" kern="100" dirty="0" err="1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섬지역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(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예정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)</a:t>
              </a:r>
            </a:p>
            <a:p>
              <a:pPr marL="171450" indent="-171450" latinLnBrk="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endParaRPr lang="en-US" altLang="ko-KR" sz="1200" kern="10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  <a:p>
              <a:pPr marL="171450" indent="-171450" latinLnBrk="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특징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: </a:t>
              </a:r>
            </a:p>
            <a:p>
              <a:pPr latinLnBrk="0">
                <a:lnSpc>
                  <a:spcPct val="120000"/>
                </a:lnSpc>
              </a:pP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   - </a:t>
              </a:r>
              <a:r>
                <a:rPr lang="ko-KR" altLang="en-US" sz="1200" b="1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개통</a:t>
              </a:r>
              <a:r>
                <a:rPr lang="en-US" altLang="ko-KR" sz="1200" b="1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(</a:t>
              </a:r>
              <a:r>
                <a:rPr lang="ko-KR" altLang="en-US" sz="1200" b="1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전기</a:t>
              </a:r>
              <a:r>
                <a:rPr lang="en-US" altLang="ko-KR" sz="1200" b="1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)</a:t>
              </a:r>
              <a:r>
                <a:rPr lang="ko-KR" altLang="en-US" sz="1200" b="1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이 되지 않은 지역 사용 가능</a:t>
              </a:r>
              <a:endParaRPr lang="en-US" altLang="ko-KR" sz="1200" b="1" kern="10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  <a:p>
              <a:pPr latinLnBrk="0">
                <a:lnSpc>
                  <a:spcPct val="120000"/>
                </a:lnSpc>
              </a:pP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   - 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원격제어를 통해 상태 점검</a:t>
              </a:r>
              <a:endParaRPr lang="en-US" altLang="ko-KR" sz="1200" kern="10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  <a:p>
              <a:pPr latinLnBrk="0">
                <a:lnSpc>
                  <a:spcPct val="120000"/>
                </a:lnSpc>
              </a:pP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   - 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해안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/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산간 지역 사용 가능</a:t>
              </a:r>
              <a:endParaRPr lang="en-US" altLang="ko-KR" sz="1200" kern="10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  <a:p>
              <a:pPr latinLnBrk="0">
                <a:lnSpc>
                  <a:spcPct val="120000"/>
                </a:lnSpc>
              </a:pP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   - 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향후 풍력발전 기능 추가 예정</a:t>
              </a:r>
              <a:endParaRPr lang="en-US" altLang="ko-KR" sz="1200" kern="10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2D10EB6-E621-4684-ADD8-0A6F5A1EA0D6}"/>
                </a:ext>
              </a:extLst>
            </p:cNvPr>
            <p:cNvSpPr txBox="1"/>
            <p:nvPr/>
          </p:nvSpPr>
          <p:spPr>
            <a:xfrm>
              <a:off x="408235" y="5202226"/>
              <a:ext cx="3308649" cy="313350"/>
            </a:xfrm>
            <a:prstGeom prst="rect">
              <a:avLst/>
            </a:prstGeom>
            <a:noFill/>
          </p:spPr>
          <p:txBody>
            <a:bodyPr wrap="none" lIns="54000" tIns="18000" rIns="54000" bIns="18000" rtlCol="0">
              <a:spAutoFit/>
            </a:bodyPr>
            <a:lstStyle/>
            <a:p>
              <a:pPr latinLnBrk="0"/>
              <a:r>
                <a:rPr lang="ko-KR" altLang="en-US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독립형 스마트 </a:t>
              </a:r>
              <a:r>
                <a:rPr lang="en-US" altLang="ko-KR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LED</a:t>
              </a:r>
              <a:r>
                <a:rPr lang="ko-KR" altLang="en-US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가로등 실증</a:t>
              </a:r>
            </a:p>
          </p:txBody>
        </p:sp>
      </p:grpSp>
      <p:pic>
        <p:nvPicPr>
          <p:cNvPr id="29" name="그림 28">
            <a:extLst>
              <a:ext uri="{FF2B5EF4-FFF2-40B4-BE49-F238E27FC236}">
                <a16:creationId xmlns:a16="http://schemas.microsoft.com/office/drawing/2014/main" id="{F35FA0B9-BDAB-8E0D-F34B-FA74B89C7A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35879" y="1977630"/>
            <a:ext cx="3428431" cy="2878121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B11AD4E-4F3C-8475-8A4B-B9D34D0C5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9281" y="1719297"/>
            <a:ext cx="2043550" cy="4675641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76E631B4-FE82-2C0B-7D2B-24FF1C4CE2D5}"/>
              </a:ext>
            </a:extLst>
          </p:cNvPr>
          <p:cNvGrpSpPr/>
          <p:nvPr/>
        </p:nvGrpSpPr>
        <p:grpSpPr>
          <a:xfrm>
            <a:off x="3594515" y="5006901"/>
            <a:ext cx="5535817" cy="1511442"/>
            <a:chOff x="3594515" y="5006901"/>
            <a:chExt cx="5535817" cy="1511442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EA43D025-5F7D-8F6A-158B-CA6411973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4515" y="5008899"/>
              <a:ext cx="1069120" cy="1509444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840C1128-5E6F-8D7D-B8CA-779AEFDC2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11603" y="5006901"/>
              <a:ext cx="1069121" cy="1508760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8BB40F9F-F9B3-4159-38B6-1C54B8975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28693" y="5006902"/>
              <a:ext cx="1067942" cy="1508760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5E193382-0343-C0AF-EAB0-A227F5631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44604" y="5006901"/>
              <a:ext cx="1069122" cy="1508760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3C5660D0-8BEC-E423-00AF-12E7455D1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60515" y="5006901"/>
              <a:ext cx="1069817" cy="1508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0267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138A9083-C45B-4989-B590-51FCE45B2495}"/>
              </a:ext>
            </a:extLst>
          </p:cNvPr>
          <p:cNvSpPr txBox="1"/>
          <p:nvPr/>
        </p:nvSpPr>
        <p:spPr>
          <a:xfrm>
            <a:off x="789169" y="712911"/>
            <a:ext cx="4978978" cy="1113570"/>
          </a:xfrm>
          <a:prstGeom prst="rect">
            <a:avLst/>
          </a:prstGeom>
          <a:noFill/>
          <a:effectLst>
            <a:innerShdw blurRad="63500" dist="50800" dir="13500000">
              <a:srgbClr val="DE5644">
                <a:alpha val="0"/>
              </a:srgbClr>
            </a:innerShdw>
          </a:effectLst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AI, BIG DATA</a:t>
            </a:r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기반</a:t>
            </a:r>
            <a:endParaRPr lang="en-US" altLang="ko-KR" sz="3500" b="1" spc="-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독립형 스마트 가로등 개발</a:t>
            </a:r>
            <a:endParaRPr lang="en-US" altLang="ko-KR" sz="3500" b="1" spc="-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A7C1ECF5-F6BC-47BD-9385-2E3013A15D8A}"/>
              </a:ext>
            </a:extLst>
          </p:cNvPr>
          <p:cNvCxnSpPr>
            <a:cxnSpLocks/>
          </p:cNvCxnSpPr>
          <p:nvPr/>
        </p:nvCxnSpPr>
        <p:spPr>
          <a:xfrm>
            <a:off x="820426" y="2130778"/>
            <a:ext cx="3069898" cy="0"/>
          </a:xfrm>
          <a:prstGeom prst="line">
            <a:avLst/>
          </a:prstGeom>
          <a:ln>
            <a:solidFill>
              <a:schemeClr val="accent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E1104F3-8077-9C5A-3AF7-C85C0AF845BE}"/>
              </a:ext>
            </a:extLst>
          </p:cNvPr>
          <p:cNvSpPr txBox="1"/>
          <p:nvPr/>
        </p:nvSpPr>
        <p:spPr>
          <a:xfrm>
            <a:off x="30894" y="104258"/>
            <a:ext cx="298210" cy="282573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pPr algn="ctr"/>
            <a:r>
              <a:rPr lang="en-US" altLang="ko-KR" sz="16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02</a:t>
            </a:r>
            <a:endParaRPr lang="ko-KR" altLang="en-US" sz="1600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F1AD6C-36FA-4B86-AF44-F8C3BCD01720}"/>
              </a:ext>
            </a:extLst>
          </p:cNvPr>
          <p:cNvSpPr txBox="1"/>
          <p:nvPr/>
        </p:nvSpPr>
        <p:spPr>
          <a:xfrm>
            <a:off x="408333" y="126042"/>
            <a:ext cx="2798124" cy="344128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defRPr sz="16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defRPr>
            </a:lvl1pPr>
          </a:lstStyle>
          <a:p>
            <a:r>
              <a:rPr lang="ko-KR" altLang="en-US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주요사업</a:t>
            </a:r>
            <a:r>
              <a:rPr lang="en-US" altLang="ko-KR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(Key Business)</a:t>
            </a:r>
            <a:endParaRPr lang="ko-KR" altLang="en-US" sz="2000" b="1" kern="100" spc="-4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310BFEA8-6072-48BB-AA3E-EA5527F856F3}"/>
              </a:ext>
            </a:extLst>
          </p:cNvPr>
          <p:cNvGrpSpPr/>
          <p:nvPr/>
        </p:nvGrpSpPr>
        <p:grpSpPr>
          <a:xfrm>
            <a:off x="820426" y="2531166"/>
            <a:ext cx="3330233" cy="1009303"/>
            <a:chOff x="408235" y="5202226"/>
            <a:chExt cx="3330233" cy="1009303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F08857C-EC56-4FD4-8014-CDF3CDFC1218}"/>
                </a:ext>
              </a:extLst>
            </p:cNvPr>
            <p:cNvSpPr txBox="1"/>
            <p:nvPr/>
          </p:nvSpPr>
          <p:spPr>
            <a:xfrm>
              <a:off x="408235" y="5532245"/>
              <a:ext cx="3330233" cy="679284"/>
            </a:xfrm>
            <a:prstGeom prst="rect">
              <a:avLst/>
            </a:prstGeom>
            <a:noFill/>
            <a:effectLst>
              <a:innerShdw blurRad="63500" dist="50800" dir="13500000">
                <a:srgbClr val="DE5644">
                  <a:alpha val="0"/>
                </a:srgbClr>
              </a:innerShdw>
            </a:effectLst>
          </p:spPr>
          <p:txBody>
            <a:bodyPr wrap="square" lIns="54000" tIns="18000" rIns="54000" bIns="18000" rtlCol="0">
              <a:spAutoFit/>
            </a:bodyPr>
            <a:lstStyle/>
            <a:p>
              <a:pPr marL="171450" indent="-171450" latinLnBrk="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 err="1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스마트가로등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(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모션센서 장착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, LED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가로등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)</a:t>
              </a:r>
            </a:p>
            <a:p>
              <a:pPr latinLnBrk="0">
                <a:lnSpc>
                  <a:spcPct val="120000"/>
                </a:lnSpc>
              </a:pP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  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+ 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태양광패널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+ 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배터리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+ LTE/RF 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통신</a:t>
              </a:r>
              <a:endParaRPr lang="en-US" altLang="ko-KR" sz="1200" kern="10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  <a:p>
              <a:pPr latinLnBrk="0">
                <a:lnSpc>
                  <a:spcPct val="120000"/>
                </a:lnSpc>
              </a:pP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   + 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중앙관제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+ 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원격제어 가능 스마트 가로등</a:t>
              </a:r>
              <a:endParaRPr lang="en-US" altLang="ko-KR" sz="1200" kern="10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2D10EB6-E621-4684-ADD8-0A6F5A1EA0D6}"/>
                </a:ext>
              </a:extLst>
            </p:cNvPr>
            <p:cNvSpPr txBox="1"/>
            <p:nvPr/>
          </p:nvSpPr>
          <p:spPr>
            <a:xfrm>
              <a:off x="408235" y="5202226"/>
              <a:ext cx="2978430" cy="313350"/>
            </a:xfrm>
            <a:prstGeom prst="rect">
              <a:avLst/>
            </a:prstGeom>
            <a:noFill/>
          </p:spPr>
          <p:txBody>
            <a:bodyPr wrap="none" lIns="54000" tIns="18000" rIns="54000" bIns="18000" rtlCol="0">
              <a:spAutoFit/>
            </a:bodyPr>
            <a:lstStyle/>
            <a:p>
              <a:pPr latinLnBrk="0"/>
              <a:r>
                <a:rPr lang="ko-KR" altLang="en-US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독립형 스마트 가로등</a:t>
              </a:r>
              <a:r>
                <a:rPr lang="en-US" altLang="ko-KR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(</a:t>
              </a:r>
              <a:r>
                <a:rPr lang="ko-KR" altLang="en-US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구성</a:t>
              </a:r>
              <a:r>
                <a:rPr lang="en-US" altLang="ko-KR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)</a:t>
              </a:r>
              <a:endParaRPr lang="ko-KR" altLang="en-US" b="1" kern="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832E20C8-A76F-4336-9877-0945ABD5D409}"/>
              </a:ext>
            </a:extLst>
          </p:cNvPr>
          <p:cNvGrpSpPr/>
          <p:nvPr/>
        </p:nvGrpSpPr>
        <p:grpSpPr>
          <a:xfrm>
            <a:off x="820425" y="3639048"/>
            <a:ext cx="3131603" cy="1009303"/>
            <a:chOff x="408235" y="5202226"/>
            <a:chExt cx="3131603" cy="1009303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A6DA4C5-4308-454F-8277-65FD09374F61}"/>
                </a:ext>
              </a:extLst>
            </p:cNvPr>
            <p:cNvSpPr txBox="1"/>
            <p:nvPr/>
          </p:nvSpPr>
          <p:spPr>
            <a:xfrm>
              <a:off x="408235" y="5532245"/>
              <a:ext cx="3131603" cy="679284"/>
            </a:xfrm>
            <a:prstGeom prst="rect">
              <a:avLst/>
            </a:prstGeom>
            <a:noFill/>
            <a:effectLst>
              <a:innerShdw blurRad="63500" dist="50800" dir="13500000">
                <a:srgbClr val="DE5644">
                  <a:alpha val="0"/>
                </a:srgbClr>
              </a:innerShdw>
            </a:effectLst>
          </p:spPr>
          <p:txBody>
            <a:bodyPr wrap="square" lIns="54000" tIns="18000" rIns="54000" bIns="18000" rtlCol="0">
              <a:spAutoFit/>
            </a:bodyPr>
            <a:lstStyle/>
            <a:p>
              <a:pPr marL="171450" indent="-171450" latinLnBrk="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지능형 전력 자율분배 알고리즘</a:t>
              </a:r>
              <a:endParaRPr lang="en-US" altLang="ko-KR" sz="1200" kern="10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  <a:p>
              <a:pPr marL="171450" indent="-171450" latinLnBrk="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AI 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학습형 밝기 패턴 최적화</a:t>
              </a:r>
              <a:endParaRPr lang="en-US" altLang="ko-KR" sz="1200" kern="10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  <a:p>
              <a:pPr marL="171450" indent="-171450" latinLnBrk="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비상 통신 등을 위한 이중 전력 모드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1E1AA21-B419-4C22-AC28-C463B092ABE1}"/>
                </a:ext>
              </a:extLst>
            </p:cNvPr>
            <p:cNvSpPr txBox="1"/>
            <p:nvPr/>
          </p:nvSpPr>
          <p:spPr>
            <a:xfrm>
              <a:off x="408235" y="5202226"/>
              <a:ext cx="1835489" cy="313350"/>
            </a:xfrm>
            <a:prstGeom prst="rect">
              <a:avLst/>
            </a:prstGeom>
            <a:noFill/>
          </p:spPr>
          <p:txBody>
            <a:bodyPr wrap="none" lIns="54000" tIns="18000" rIns="54000" bIns="18000" rtlCol="0">
              <a:spAutoFit/>
            </a:bodyPr>
            <a:lstStyle/>
            <a:p>
              <a:pPr latinLnBrk="0">
                <a:defRPr/>
              </a:pPr>
              <a:r>
                <a:rPr lang="en-US" altLang="ko-KR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AI</a:t>
              </a:r>
              <a:r>
                <a:rPr lang="ko-KR" altLang="en-US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 와 </a:t>
              </a:r>
              <a:r>
                <a:rPr lang="en-US" altLang="ko-KR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BIG DATA</a:t>
              </a:r>
              <a:endParaRPr lang="ko-KR" altLang="en-US" b="1" kern="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1F0034EA-5D1F-4FBD-9B04-BFDCB0BD4EA1}"/>
              </a:ext>
            </a:extLst>
          </p:cNvPr>
          <p:cNvGrpSpPr/>
          <p:nvPr/>
        </p:nvGrpSpPr>
        <p:grpSpPr>
          <a:xfrm>
            <a:off x="768523" y="5041913"/>
            <a:ext cx="4106597" cy="1230903"/>
            <a:chOff x="408235" y="5202226"/>
            <a:chExt cx="3131603" cy="1230903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C8EC7B5-D47A-405C-8F9D-006D83DF7C4E}"/>
                </a:ext>
              </a:extLst>
            </p:cNvPr>
            <p:cNvSpPr txBox="1"/>
            <p:nvPr/>
          </p:nvSpPr>
          <p:spPr>
            <a:xfrm>
              <a:off x="408235" y="5532245"/>
              <a:ext cx="3131603" cy="900884"/>
            </a:xfrm>
            <a:prstGeom prst="rect">
              <a:avLst/>
            </a:prstGeom>
            <a:noFill/>
            <a:effectLst>
              <a:innerShdw blurRad="63500" dist="50800" dir="13500000">
                <a:srgbClr val="DE5644">
                  <a:alpha val="0"/>
                </a:srgbClr>
              </a:innerShdw>
            </a:effectLst>
          </p:spPr>
          <p:txBody>
            <a:bodyPr wrap="square" lIns="54000" tIns="18000" rIns="54000" bIns="18000" rtlCol="0">
              <a:spAutoFit/>
            </a:bodyPr>
            <a:lstStyle/>
            <a:p>
              <a:pPr marL="171450" indent="-171450" latinLnBrk="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교통량 분석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, AI 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기반 도시 시뮬레이션</a:t>
              </a:r>
              <a:endParaRPr lang="en-US" altLang="ko-KR" sz="1200" kern="10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  <a:p>
              <a:pPr marL="171450" indent="-171450" latinLnBrk="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차량 </a:t>
              </a:r>
              <a:r>
                <a:rPr lang="ko-KR" altLang="en-US" sz="1200" kern="100" dirty="0" err="1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유동량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, 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속도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, 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시간대 별 흐름 파악</a:t>
              </a:r>
              <a:endParaRPr lang="en-US" altLang="ko-KR" sz="1200" kern="10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  <a:p>
              <a:pPr marL="171450" indent="-171450" latinLnBrk="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지역별 기상청 </a:t>
              </a:r>
              <a:r>
                <a:rPr lang="en-US" altLang="ko-KR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AI </a:t>
              </a: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예보모델 학습용으로 활용</a:t>
              </a:r>
              <a:endParaRPr lang="en-US" altLang="ko-KR" sz="1200" kern="10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  <a:p>
              <a:pPr marL="171450" indent="-171450" latinLnBrk="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F0502020204030204"/>
                  <a:ea typeface="맑은 고딕" panose="020B0503020000020004" pitchFamily="50" charset="-127"/>
                </a:rPr>
                <a:t>야간 활동량 데이터 등을 통한 상권 분석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20D8705-D7AE-4755-BDBB-4195E73526B8}"/>
                </a:ext>
              </a:extLst>
            </p:cNvPr>
            <p:cNvSpPr txBox="1"/>
            <p:nvPr/>
          </p:nvSpPr>
          <p:spPr>
            <a:xfrm>
              <a:off x="408235" y="5202226"/>
              <a:ext cx="2558555" cy="313350"/>
            </a:xfrm>
            <a:prstGeom prst="rect">
              <a:avLst/>
            </a:prstGeom>
            <a:noFill/>
          </p:spPr>
          <p:txBody>
            <a:bodyPr wrap="none" lIns="54000" tIns="18000" rIns="54000" bIns="18000" rtlCol="0">
              <a:spAutoFit/>
            </a:bodyPr>
            <a:lstStyle/>
            <a:p>
              <a:pPr latinLnBrk="0">
                <a:defRPr/>
              </a:pPr>
              <a:r>
                <a:rPr lang="ko-KR" altLang="en-US" b="1" kern="0" dirty="0">
                  <a:ln>
                    <a:solidFill>
                      <a:srgbClr val="005AA7">
                        <a:shade val="50000"/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스마트시티 및 교통데이터 산업</a:t>
              </a:r>
            </a:p>
          </p:txBody>
        </p:sp>
      </p:grpSp>
      <p:pic>
        <p:nvPicPr>
          <p:cNvPr id="21" name="그림 20">
            <a:extLst>
              <a:ext uri="{FF2B5EF4-FFF2-40B4-BE49-F238E27FC236}">
                <a16:creationId xmlns:a16="http://schemas.microsoft.com/office/drawing/2014/main" id="{6EA85C01-B8BE-8ACF-3F6B-4CAB911C2C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0109" y="2095425"/>
            <a:ext cx="1946696" cy="219201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810C475-E94A-B60D-CF68-0D86FAAD8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732" y="2024147"/>
            <a:ext cx="4954842" cy="19388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B0686F2-55B7-2CEE-09BB-20C40EE42318}"/>
              </a:ext>
            </a:extLst>
          </p:cNvPr>
          <p:cNvSpPr txBox="1"/>
          <p:nvPr/>
        </p:nvSpPr>
        <p:spPr>
          <a:xfrm>
            <a:off x="5724510" y="4089702"/>
            <a:ext cx="3996539" cy="219479"/>
          </a:xfrm>
          <a:prstGeom prst="rect">
            <a:avLst/>
          </a:prstGeom>
          <a:noFill/>
          <a:effectLst>
            <a:innerShdw blurRad="63500" dist="50800" dir="13500000">
              <a:srgbClr val="DE5644">
                <a:alpha val="0"/>
              </a:srgbClr>
            </a:innerShdw>
          </a:effectLst>
        </p:spPr>
        <p:txBody>
          <a:bodyPr wrap="square" lIns="54000" tIns="18000" rIns="54000" bIns="18000" rtlCol="0">
            <a:spAutoFit/>
          </a:bodyPr>
          <a:lstStyle/>
          <a:p>
            <a:pPr algn="ctr" latinLnBrk="0">
              <a:lnSpc>
                <a:spcPct val="120000"/>
              </a:lnSpc>
            </a:pPr>
            <a:r>
              <a:rPr lang="ko-KR" altLang="en-US" sz="1100" b="1" kern="10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rPr>
              <a:t>실 현장에 투입 될 독립형 스마트 가로등과 구성</a:t>
            </a: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DE5BD5A6-21BC-B831-23DC-364D1F46A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336" y="4747790"/>
            <a:ext cx="1149578" cy="2024149"/>
          </a:xfrm>
          <a:prstGeom prst="rect">
            <a:avLst/>
          </a:prstGeom>
        </p:spPr>
      </p:pic>
      <p:pic>
        <p:nvPicPr>
          <p:cNvPr id="51" name="그래픽 50" descr="시계 방향으로 굽은 화살표 단색으로 채워진">
            <a:extLst>
              <a:ext uri="{FF2B5EF4-FFF2-40B4-BE49-F238E27FC236}">
                <a16:creationId xmlns:a16="http://schemas.microsoft.com/office/drawing/2014/main" id="{70765BFB-AEA2-59BE-7B92-18E1FC9C8C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900627">
            <a:off x="5798335" y="4465966"/>
            <a:ext cx="508783" cy="1364633"/>
          </a:xfrm>
          <a:prstGeom prst="rect">
            <a:avLst/>
          </a:prstGeom>
        </p:spPr>
      </p:pic>
      <p:pic>
        <p:nvPicPr>
          <p:cNvPr id="52" name="그래픽 51" descr="시계 방향으로 굽은 화살표 단색으로 채워진">
            <a:extLst>
              <a:ext uri="{FF2B5EF4-FFF2-40B4-BE49-F238E27FC236}">
                <a16:creationId xmlns:a16="http://schemas.microsoft.com/office/drawing/2014/main" id="{45462871-AF0A-13A0-6A0C-1369E4378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5324831" y="5138080"/>
            <a:ext cx="508783" cy="1364633"/>
          </a:xfrm>
          <a:prstGeom prst="rect">
            <a:avLst/>
          </a:prstGeom>
        </p:spPr>
      </p:pic>
      <p:pic>
        <p:nvPicPr>
          <p:cNvPr id="53" name="그래픽 52" descr="시계 방향으로 굽은 화살표 단색으로 채워진">
            <a:extLst>
              <a:ext uri="{FF2B5EF4-FFF2-40B4-BE49-F238E27FC236}">
                <a16:creationId xmlns:a16="http://schemas.microsoft.com/office/drawing/2014/main" id="{DDA1A3E9-890F-C387-6728-3CB166763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685801" flipH="1">
            <a:off x="5340737" y="5795294"/>
            <a:ext cx="435071" cy="1364633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837B17A2-FE9D-B0A0-C680-23D6225FCE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6484" y="4743234"/>
            <a:ext cx="1905266" cy="1810003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215046B6-014E-5612-6F6A-D24A3675F4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4795" y="4743234"/>
            <a:ext cx="1644215" cy="1909259"/>
          </a:xfrm>
          <a:prstGeom prst="rect">
            <a:avLst/>
          </a:prstGeom>
        </p:spPr>
      </p:pic>
      <p:pic>
        <p:nvPicPr>
          <p:cNvPr id="1024" name="그래픽 1023" descr="갈매기형 화살표 단색으로 채워진">
            <a:extLst>
              <a:ext uri="{FF2B5EF4-FFF2-40B4-BE49-F238E27FC236}">
                <a16:creationId xmlns:a16="http://schemas.microsoft.com/office/drawing/2014/main" id="{3A55A7B0-0228-12C0-D112-886999DA1B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69871" y="5175089"/>
            <a:ext cx="652078" cy="652078"/>
          </a:xfrm>
          <a:prstGeom prst="rect">
            <a:avLst/>
          </a:prstGeom>
        </p:spPr>
      </p:pic>
      <p:sp>
        <p:nvSpPr>
          <p:cNvPr id="1029" name="TextBox 1028">
            <a:extLst>
              <a:ext uri="{FF2B5EF4-FFF2-40B4-BE49-F238E27FC236}">
                <a16:creationId xmlns:a16="http://schemas.microsoft.com/office/drawing/2014/main" id="{F65E1822-D4CB-3849-9164-8653089655DE}"/>
              </a:ext>
            </a:extLst>
          </p:cNvPr>
          <p:cNvSpPr txBox="1"/>
          <p:nvPr/>
        </p:nvSpPr>
        <p:spPr>
          <a:xfrm>
            <a:off x="8013637" y="5732283"/>
            <a:ext cx="1417105" cy="374906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pPr algn="ctr" latinLnBrk="0">
              <a:defRPr/>
            </a:pPr>
            <a:r>
              <a:rPr lang="en-US" altLang="ko-KR" sz="1100" b="1" kern="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3">
                    <a:lumMod val="25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rPr>
              <a:t>AI</a:t>
            </a:r>
            <a:r>
              <a:rPr lang="ko-KR" altLang="en-US" sz="1100" b="1" kern="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3">
                    <a:lumMod val="25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rPr>
              <a:t> </a:t>
            </a:r>
            <a:r>
              <a:rPr lang="en-US" altLang="ko-KR" sz="1100" b="1" kern="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3">
                    <a:lumMod val="25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rPr>
              <a:t>/ BIG DATA </a:t>
            </a:r>
            <a:r>
              <a:rPr lang="ko-KR" altLang="en-US" sz="1100" b="1" kern="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3">
                    <a:lumMod val="25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rPr>
              <a:t>활용</a:t>
            </a:r>
            <a:endParaRPr lang="en-US" altLang="ko-KR" sz="1100" b="1" kern="0" dirty="0">
              <a:ln>
                <a:solidFill>
                  <a:srgbClr val="005AA7">
                    <a:shade val="50000"/>
                    <a:alpha val="0"/>
                  </a:srgbClr>
                </a:solidFill>
              </a:ln>
              <a:solidFill>
                <a:schemeClr val="accent3">
                  <a:lumMod val="25000"/>
                </a:schemeClr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algn="ctr" latinLnBrk="0">
              <a:defRPr/>
            </a:pPr>
            <a:r>
              <a:rPr lang="ko-KR" altLang="en-US" sz="1100" b="1" kern="0" dirty="0">
                <a:ln>
                  <a:solidFill>
                    <a:srgbClr val="005AA7">
                      <a:shade val="50000"/>
                      <a:alpha val="0"/>
                    </a:srgbClr>
                  </a:solidFill>
                </a:ln>
                <a:solidFill>
                  <a:schemeClr val="accent3">
                    <a:lumMod val="25000"/>
                  </a:schemeClr>
                </a:solidFill>
                <a:latin typeface="맑은 고딕" panose="020F0502020204030204"/>
                <a:ea typeface="맑은 고딕" panose="020B0503020000020004" pitchFamily="50" charset="-127"/>
              </a:rPr>
              <a:t>스마트 시티</a:t>
            </a: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BCFA28B4-5CAB-9444-A77C-5249BD7C94B0}"/>
              </a:ext>
            </a:extLst>
          </p:cNvPr>
          <p:cNvSpPr/>
          <p:nvPr/>
        </p:nvSpPr>
        <p:spPr>
          <a:xfrm>
            <a:off x="623777" y="4665020"/>
            <a:ext cx="11440632" cy="2066935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36000" bIns="0" rtlCol="0" anchor="ctr"/>
          <a:lstStyle/>
          <a:p>
            <a:pPr algn="ctr"/>
            <a:endParaRPr lang="ko-KR" altLang="en-US" sz="360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Poppins ExtraLight" panose="00000300000000000000" pitchFamily="2" charset="0"/>
              <a:cs typeface="Poppins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460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096125-8082-BDC7-7663-2534574FD335}"/>
              </a:ext>
            </a:extLst>
          </p:cNvPr>
          <p:cNvSpPr txBox="1"/>
          <p:nvPr/>
        </p:nvSpPr>
        <p:spPr>
          <a:xfrm>
            <a:off x="789169" y="712911"/>
            <a:ext cx="2279521" cy="574961"/>
          </a:xfrm>
          <a:prstGeom prst="rect">
            <a:avLst/>
          </a:prstGeom>
          <a:noFill/>
          <a:effectLst>
            <a:innerShdw blurRad="63500" dist="50800" dir="13500000">
              <a:srgbClr val="DE5644">
                <a:alpha val="0"/>
              </a:srgbClr>
            </a:innerShdw>
          </a:effectLst>
        </p:spPr>
        <p:txBody>
          <a:bodyPr wrap="none" lIns="54000" tIns="18000" rIns="54000" bIns="18000" rtlCol="0">
            <a:spAutoFit/>
          </a:bodyPr>
          <a:lstStyle/>
          <a:p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수익화 방안</a:t>
            </a:r>
            <a:endParaRPr lang="en-US" altLang="ko-KR" sz="3500" b="1" spc="-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 4">
            <a:extLst>
              <a:ext uri="{FF2B5EF4-FFF2-40B4-BE49-F238E27FC236}">
                <a16:creationId xmlns:a16="http://schemas.microsoft.com/office/drawing/2014/main" id="{84EC69C3-35B7-F5DA-295F-CA7A504BF00F}"/>
              </a:ext>
            </a:extLst>
          </p:cNvPr>
          <p:cNvSpPr txBox="1"/>
          <p:nvPr/>
        </p:nvSpPr>
        <p:spPr>
          <a:xfrm>
            <a:off x="1533875" y="1575253"/>
            <a:ext cx="4343400" cy="4956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2700" b="1" dirty="0">
                <a:solidFill>
                  <a:srgbClr val="0F172A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데이터 수익화 방안 </a:t>
            </a:r>
            <a:r>
              <a:rPr lang="en-US" altLang="ko-KR" sz="2700" b="1" dirty="0">
                <a:solidFill>
                  <a:srgbClr val="0F172A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: 4</a:t>
            </a:r>
            <a:r>
              <a:rPr lang="ko-KR" altLang="en-US" sz="2700" b="1" dirty="0">
                <a:solidFill>
                  <a:srgbClr val="0F172A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대 테마</a:t>
            </a:r>
            <a:endParaRPr lang="en-US" sz="2700" dirty="0"/>
          </a:p>
        </p:txBody>
      </p:sp>
      <p:sp>
        <p:nvSpPr>
          <p:cNvPr id="5" name="Text 5">
            <a:extLst>
              <a:ext uri="{FF2B5EF4-FFF2-40B4-BE49-F238E27FC236}">
                <a16:creationId xmlns:a16="http://schemas.microsoft.com/office/drawing/2014/main" id="{EA362A4C-5A6A-FFFD-A7B2-962297867049}"/>
              </a:ext>
            </a:extLst>
          </p:cNvPr>
          <p:cNvSpPr txBox="1"/>
          <p:nvPr/>
        </p:nvSpPr>
        <p:spPr>
          <a:xfrm>
            <a:off x="1533874" y="2090975"/>
            <a:ext cx="9942199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1500" dirty="0">
                <a:solidFill>
                  <a:srgbClr val="0C4A6E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스마트 </a:t>
            </a:r>
            <a:r>
              <a:rPr lang="en-US" altLang="ko-KR" sz="1500" dirty="0">
                <a:solidFill>
                  <a:srgbClr val="0C4A6E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LED </a:t>
            </a:r>
            <a:r>
              <a:rPr lang="ko-KR" altLang="en-US" sz="1500" dirty="0">
                <a:solidFill>
                  <a:srgbClr val="0C4A6E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가로등 데이터는 하나의 인프라에서 공공</a:t>
            </a:r>
            <a:r>
              <a:rPr lang="en-US" altLang="ko-KR" sz="1500" dirty="0">
                <a:solidFill>
                  <a:srgbClr val="0C4A6E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·</a:t>
            </a:r>
            <a:r>
              <a:rPr lang="ko-KR" altLang="en-US" sz="1500" dirty="0">
                <a:solidFill>
                  <a:srgbClr val="0C4A6E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에너지</a:t>
            </a:r>
            <a:r>
              <a:rPr lang="en-US" altLang="ko-KR" sz="1500" dirty="0">
                <a:solidFill>
                  <a:srgbClr val="0C4A6E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·</a:t>
            </a:r>
            <a:r>
              <a:rPr lang="ko-KR" altLang="en-US" sz="1500" dirty="0">
                <a:solidFill>
                  <a:srgbClr val="0C4A6E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안전</a:t>
            </a:r>
            <a:r>
              <a:rPr lang="en-US" altLang="ko-KR" sz="1500" dirty="0">
                <a:solidFill>
                  <a:srgbClr val="0C4A6E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·</a:t>
            </a:r>
            <a:r>
              <a:rPr lang="ko-KR" altLang="en-US" sz="1500" dirty="0">
                <a:solidFill>
                  <a:srgbClr val="0C4A6E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산업까지 반복적으로 수익을 창출하는 고 수익 자산입니다</a:t>
            </a:r>
            <a:r>
              <a:rPr lang="en-US" altLang="ko-KR" sz="1500" dirty="0">
                <a:solidFill>
                  <a:srgbClr val="0C4A6E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.</a:t>
            </a:r>
            <a:endParaRPr lang="en-US" sz="1500" dirty="0"/>
          </a:p>
        </p:txBody>
      </p:sp>
      <p:sp>
        <p:nvSpPr>
          <p:cNvPr id="6" name="Shape 6">
            <a:extLst>
              <a:ext uri="{FF2B5EF4-FFF2-40B4-BE49-F238E27FC236}">
                <a16:creationId xmlns:a16="http://schemas.microsoft.com/office/drawing/2014/main" id="{612FB203-2F61-B384-F292-0CCA93F94E40}"/>
              </a:ext>
            </a:extLst>
          </p:cNvPr>
          <p:cNvSpPr/>
          <p:nvPr/>
        </p:nvSpPr>
        <p:spPr>
          <a:xfrm>
            <a:off x="1982597" y="2938785"/>
            <a:ext cx="9293971" cy="2852416"/>
          </a:xfrm>
          <a:prstGeom prst="roundRect">
            <a:avLst>
              <a:gd name="adj" fmla="val 1058"/>
            </a:avLst>
          </a:prstGeom>
          <a:solidFill>
            <a:srgbClr val="FFFFFF"/>
          </a:solidFill>
          <a:ln/>
          <a:effectLst>
            <a:outerShdw blurRad="63500" dist="38100" dir="5400000" algn="bl" rotWithShape="0">
              <a:srgbClr val="000000">
                <a:alpha val="5000"/>
              </a:srgbClr>
            </a:outerShdw>
          </a:effectLst>
        </p:spPr>
        <p:txBody>
          <a:bodyPr/>
          <a:lstStyle/>
          <a:p>
            <a:endParaRPr lang="ko-Kore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C09CBE43-EACB-D5DA-E88B-EF1158B65D0B}"/>
              </a:ext>
            </a:extLst>
          </p:cNvPr>
          <p:cNvGrpSpPr/>
          <p:nvPr/>
        </p:nvGrpSpPr>
        <p:grpSpPr>
          <a:xfrm>
            <a:off x="2134387" y="2640690"/>
            <a:ext cx="4205040" cy="1276502"/>
            <a:chOff x="2212359" y="3459170"/>
            <a:chExt cx="4205040" cy="1276502"/>
          </a:xfrm>
        </p:grpSpPr>
        <p:sp>
          <p:nvSpPr>
            <p:cNvPr id="7" name="Shape 7">
              <a:extLst>
                <a:ext uri="{FF2B5EF4-FFF2-40B4-BE49-F238E27FC236}">
                  <a16:creationId xmlns:a16="http://schemas.microsoft.com/office/drawing/2014/main" id="{A384F73D-E726-950A-26AF-D5B16E4D9C36}"/>
                </a:ext>
              </a:extLst>
            </p:cNvPr>
            <p:cNvSpPr/>
            <p:nvPr/>
          </p:nvSpPr>
          <p:spPr>
            <a:xfrm>
              <a:off x="2212359" y="3459170"/>
              <a:ext cx="4205040" cy="1276502"/>
            </a:xfrm>
            <a:prstGeom prst="roundRect">
              <a:avLst>
                <a:gd name="adj" fmla="val 5346"/>
              </a:avLst>
            </a:prstGeom>
            <a:solidFill>
              <a:srgbClr val="F0FDFA"/>
            </a:solidFill>
            <a:ln/>
          </p:spPr>
          <p:txBody>
            <a:bodyPr/>
            <a:lstStyle/>
            <a:p>
              <a:endParaRPr lang="ko-Kore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8" name="Shape 8">
              <a:extLst>
                <a:ext uri="{FF2B5EF4-FFF2-40B4-BE49-F238E27FC236}">
                  <a16:creationId xmlns:a16="http://schemas.microsoft.com/office/drawing/2014/main" id="{0B28E6B2-72D0-67F4-4FE2-EAA075A71642}"/>
                </a:ext>
              </a:extLst>
            </p:cNvPr>
            <p:cNvSpPr/>
            <p:nvPr/>
          </p:nvSpPr>
          <p:spPr>
            <a:xfrm>
              <a:off x="2212359" y="3459170"/>
              <a:ext cx="38405" cy="1276502"/>
            </a:xfrm>
            <a:prstGeom prst="rect">
              <a:avLst/>
            </a:prstGeom>
            <a:solidFill>
              <a:srgbClr val="06B6D4"/>
            </a:solidFill>
            <a:ln/>
          </p:spPr>
          <p:txBody>
            <a:bodyPr/>
            <a:lstStyle/>
            <a:p>
              <a:endParaRPr lang="ko-Kore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9" name="Image 0" descr="preencoded.png">
              <a:extLst>
                <a:ext uri="{FF2B5EF4-FFF2-40B4-BE49-F238E27FC236}">
                  <a16:creationId xmlns:a16="http://schemas.microsoft.com/office/drawing/2014/main" id="{8BB52A43-3409-CB89-F1DB-7DAE054CB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10904" r="-10904"/>
            <a:stretch/>
          </p:blipFill>
          <p:spPr>
            <a:xfrm>
              <a:off x="2365064" y="3609132"/>
              <a:ext cx="209398" cy="171907"/>
            </a:xfrm>
            <a:prstGeom prst="rect">
              <a:avLst/>
            </a:prstGeom>
          </p:spPr>
        </p:pic>
        <p:sp>
          <p:nvSpPr>
            <p:cNvPr id="16" name="Text 15">
              <a:extLst>
                <a:ext uri="{FF2B5EF4-FFF2-40B4-BE49-F238E27FC236}">
                  <a16:creationId xmlns:a16="http://schemas.microsoft.com/office/drawing/2014/main" id="{7223F6B1-391C-076E-45AF-1B208ECF9ABA}"/>
                </a:ext>
              </a:extLst>
            </p:cNvPr>
            <p:cNvSpPr txBox="1"/>
            <p:nvPr/>
          </p:nvSpPr>
          <p:spPr>
            <a:xfrm>
              <a:off x="2574462" y="3573469"/>
              <a:ext cx="3665183" cy="28330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ko-KR" altLang="en-US" sz="1200" b="1" dirty="0">
                  <a:solidFill>
                    <a:srgbClr val="0F172A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Noto Sans KR" pitchFamily="34" charset="-120"/>
                </a:rPr>
                <a:t>도시 운영 데이터 수익화 </a:t>
              </a:r>
              <a:r>
                <a:rPr lang="en-US" altLang="ko-KR" sz="1200" b="1" dirty="0">
                  <a:solidFill>
                    <a:srgbClr val="0F172A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Noto Sans KR" pitchFamily="34" charset="-120"/>
                </a:rPr>
                <a:t>(</a:t>
              </a:r>
              <a:r>
                <a:rPr lang="en-US" sz="1200" b="1" dirty="0">
                  <a:solidFill>
                    <a:srgbClr val="0F172A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Noto Sans KR" pitchFamily="34" charset="-120"/>
                </a:rPr>
                <a:t>Urban Operation Data)</a:t>
              </a:r>
              <a:endParaRPr lang="en-US" sz="12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948F4A03-1F32-E3E0-4782-716F5FC9FC6B}"/>
              </a:ext>
            </a:extLst>
          </p:cNvPr>
          <p:cNvGrpSpPr/>
          <p:nvPr/>
        </p:nvGrpSpPr>
        <p:grpSpPr>
          <a:xfrm>
            <a:off x="6846886" y="2640690"/>
            <a:ext cx="4429682" cy="1276502"/>
            <a:chOff x="6924858" y="3459170"/>
            <a:chExt cx="4429682" cy="1276502"/>
          </a:xfrm>
        </p:grpSpPr>
        <p:sp>
          <p:nvSpPr>
            <p:cNvPr id="10" name="Shape 9">
              <a:extLst>
                <a:ext uri="{FF2B5EF4-FFF2-40B4-BE49-F238E27FC236}">
                  <a16:creationId xmlns:a16="http://schemas.microsoft.com/office/drawing/2014/main" id="{584B3890-85FB-3774-E72E-64DF809AED42}"/>
                </a:ext>
              </a:extLst>
            </p:cNvPr>
            <p:cNvSpPr/>
            <p:nvPr/>
          </p:nvSpPr>
          <p:spPr>
            <a:xfrm>
              <a:off x="6924858" y="3459170"/>
              <a:ext cx="4205040" cy="1276502"/>
            </a:xfrm>
            <a:prstGeom prst="roundRect">
              <a:avLst>
                <a:gd name="adj" fmla="val 5346"/>
              </a:avLst>
            </a:prstGeom>
            <a:solidFill>
              <a:srgbClr val="F0FDFA"/>
            </a:solidFill>
            <a:ln/>
          </p:spPr>
          <p:txBody>
            <a:bodyPr/>
            <a:lstStyle/>
            <a:p>
              <a:endParaRPr lang="ko-Kore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1" name="Shape 10">
              <a:extLst>
                <a:ext uri="{FF2B5EF4-FFF2-40B4-BE49-F238E27FC236}">
                  <a16:creationId xmlns:a16="http://schemas.microsoft.com/office/drawing/2014/main" id="{325EDB0B-12C4-2116-3E6E-9A0912562210}"/>
                </a:ext>
              </a:extLst>
            </p:cNvPr>
            <p:cNvSpPr/>
            <p:nvPr/>
          </p:nvSpPr>
          <p:spPr>
            <a:xfrm>
              <a:off x="6924858" y="3459170"/>
              <a:ext cx="38405" cy="1276502"/>
            </a:xfrm>
            <a:prstGeom prst="rect">
              <a:avLst/>
            </a:prstGeom>
            <a:solidFill>
              <a:srgbClr val="06B6D4"/>
            </a:solidFill>
            <a:ln/>
          </p:spPr>
          <p:txBody>
            <a:bodyPr/>
            <a:lstStyle/>
            <a:p>
              <a:endParaRPr lang="ko-Kore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7" name="Text 16">
              <a:extLst>
                <a:ext uri="{FF2B5EF4-FFF2-40B4-BE49-F238E27FC236}">
                  <a16:creationId xmlns:a16="http://schemas.microsoft.com/office/drawing/2014/main" id="{8D7F2A29-F007-4727-15D6-D773FE9C64C6}"/>
                </a:ext>
              </a:extLst>
            </p:cNvPr>
            <p:cNvSpPr txBox="1"/>
            <p:nvPr/>
          </p:nvSpPr>
          <p:spPr>
            <a:xfrm>
              <a:off x="7286960" y="3573470"/>
              <a:ext cx="4067580" cy="2430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ko-KR" altLang="en-US" sz="1200" b="1" dirty="0">
                  <a:solidFill>
                    <a:srgbClr val="0F172A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Noto Sans KR" pitchFamily="34" charset="-120"/>
                </a:rPr>
                <a:t>공공 안전</a:t>
              </a:r>
              <a:r>
                <a:rPr lang="en-US" altLang="ko-KR" sz="1200" b="1" dirty="0">
                  <a:solidFill>
                    <a:srgbClr val="0F172A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Noto Sans KR" pitchFamily="34" charset="-120"/>
                </a:rPr>
                <a:t>·</a:t>
              </a:r>
              <a:r>
                <a:rPr lang="ko-KR" altLang="en-US" sz="1200" b="1" dirty="0">
                  <a:solidFill>
                    <a:srgbClr val="0F172A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Noto Sans KR" pitchFamily="34" charset="-120"/>
                </a:rPr>
                <a:t>리스크 데이터 수익화 </a:t>
              </a:r>
              <a:r>
                <a:rPr lang="en-US" altLang="ko-KR" sz="1200" b="1" dirty="0">
                  <a:solidFill>
                    <a:srgbClr val="0F172A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Noto Sans KR" pitchFamily="34" charset="-120"/>
                </a:rPr>
                <a:t>(Public Safety &amp; Risk)</a:t>
              </a:r>
              <a:endParaRPr lang="en-US" sz="12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0" name="Image 1" descr="preencoded.png">
              <a:extLst>
                <a:ext uri="{FF2B5EF4-FFF2-40B4-BE49-F238E27FC236}">
                  <a16:creationId xmlns:a16="http://schemas.microsoft.com/office/drawing/2014/main" id="{FD74574C-17FC-D702-8294-5364E8248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10904" r="-10904"/>
            <a:stretch/>
          </p:blipFill>
          <p:spPr>
            <a:xfrm>
              <a:off x="7077563" y="3609132"/>
              <a:ext cx="209398" cy="171907"/>
            </a:xfrm>
            <a:prstGeom prst="rect">
              <a:avLst/>
            </a:prstGeom>
          </p:spPr>
        </p:pic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1F6527E1-9AB9-CA0D-DDC1-7F9CA61FE0FA}"/>
              </a:ext>
            </a:extLst>
          </p:cNvPr>
          <p:cNvGrpSpPr/>
          <p:nvPr/>
        </p:nvGrpSpPr>
        <p:grpSpPr>
          <a:xfrm>
            <a:off x="2134387" y="4469327"/>
            <a:ext cx="4205040" cy="1179575"/>
            <a:chOff x="2212359" y="4849057"/>
            <a:chExt cx="4205040" cy="1179575"/>
          </a:xfrm>
        </p:grpSpPr>
        <p:sp>
          <p:nvSpPr>
            <p:cNvPr id="12" name="Shape 11">
              <a:extLst>
                <a:ext uri="{FF2B5EF4-FFF2-40B4-BE49-F238E27FC236}">
                  <a16:creationId xmlns:a16="http://schemas.microsoft.com/office/drawing/2014/main" id="{A1A0F281-472B-89E6-E4F4-63AD3ACE5DCC}"/>
                </a:ext>
              </a:extLst>
            </p:cNvPr>
            <p:cNvSpPr/>
            <p:nvPr/>
          </p:nvSpPr>
          <p:spPr>
            <a:xfrm>
              <a:off x="2212359" y="4849058"/>
              <a:ext cx="4205040" cy="1179574"/>
            </a:xfrm>
            <a:prstGeom prst="roundRect">
              <a:avLst>
                <a:gd name="adj" fmla="val 10633"/>
              </a:avLst>
            </a:prstGeom>
            <a:solidFill>
              <a:srgbClr val="F0FDFA"/>
            </a:solidFill>
            <a:ln/>
          </p:spPr>
          <p:txBody>
            <a:bodyPr/>
            <a:lstStyle/>
            <a:p>
              <a:endParaRPr lang="ko-Kore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" name="Shape 12">
              <a:extLst>
                <a:ext uri="{FF2B5EF4-FFF2-40B4-BE49-F238E27FC236}">
                  <a16:creationId xmlns:a16="http://schemas.microsoft.com/office/drawing/2014/main" id="{C9176FA5-DB54-3B57-BF2B-2B0BC9FB56E8}"/>
                </a:ext>
              </a:extLst>
            </p:cNvPr>
            <p:cNvSpPr/>
            <p:nvPr/>
          </p:nvSpPr>
          <p:spPr>
            <a:xfrm>
              <a:off x="2212359" y="4849057"/>
              <a:ext cx="45719" cy="1179573"/>
            </a:xfrm>
            <a:prstGeom prst="rect">
              <a:avLst/>
            </a:prstGeom>
            <a:solidFill>
              <a:srgbClr val="06B6D4"/>
            </a:solidFill>
            <a:ln/>
          </p:spPr>
          <p:txBody>
            <a:bodyPr/>
            <a:lstStyle/>
            <a:p>
              <a:endParaRPr lang="ko-Kore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3" name="Image 2" descr="preencoded.png">
              <a:extLst>
                <a:ext uri="{FF2B5EF4-FFF2-40B4-BE49-F238E27FC236}">
                  <a16:creationId xmlns:a16="http://schemas.microsoft.com/office/drawing/2014/main" id="{E9403953-3EED-38AA-FAA3-A850FA124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10904" r="-10904"/>
            <a:stretch/>
          </p:blipFill>
          <p:spPr>
            <a:xfrm>
              <a:off x="2365064" y="4999020"/>
              <a:ext cx="209398" cy="171907"/>
            </a:xfrm>
            <a:prstGeom prst="rect">
              <a:avLst/>
            </a:prstGeom>
          </p:spPr>
        </p:pic>
        <p:sp>
          <p:nvSpPr>
            <p:cNvPr id="24" name="Text 21">
              <a:extLst>
                <a:ext uri="{FF2B5EF4-FFF2-40B4-BE49-F238E27FC236}">
                  <a16:creationId xmlns:a16="http://schemas.microsoft.com/office/drawing/2014/main" id="{F4E5E1BD-98AD-6621-690F-520278194721}"/>
                </a:ext>
              </a:extLst>
            </p:cNvPr>
            <p:cNvSpPr txBox="1"/>
            <p:nvPr/>
          </p:nvSpPr>
          <p:spPr>
            <a:xfrm>
              <a:off x="2574462" y="4963358"/>
              <a:ext cx="3783808" cy="24780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ko-KR" altLang="en-US" sz="1200" b="1" dirty="0">
                  <a:solidFill>
                    <a:srgbClr val="0F172A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Noto Sans KR" pitchFamily="34" charset="-120"/>
                </a:rPr>
                <a:t>에너지</a:t>
              </a:r>
              <a:r>
                <a:rPr lang="en-US" altLang="ko-KR" sz="1200" b="1" dirty="0">
                  <a:solidFill>
                    <a:srgbClr val="0F172A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Noto Sans KR" pitchFamily="34" charset="-120"/>
                </a:rPr>
                <a:t>·</a:t>
              </a:r>
              <a:r>
                <a:rPr lang="ko-KR" altLang="en-US" sz="1200" b="1" dirty="0">
                  <a:solidFill>
                    <a:srgbClr val="0F172A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Noto Sans KR" pitchFamily="34" charset="-120"/>
                </a:rPr>
                <a:t>운영 효율 데이터 수익화 </a:t>
              </a:r>
              <a:r>
                <a:rPr lang="en-US" altLang="ko-KR" sz="1200" b="1" dirty="0">
                  <a:solidFill>
                    <a:srgbClr val="0F172A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Noto Sans KR" pitchFamily="34" charset="-120"/>
                </a:rPr>
                <a:t>(Energy &amp; Efficiency)</a:t>
              </a:r>
              <a:endParaRPr lang="en-US" sz="12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5DA0D241-A906-BD96-D265-A2A3505FD14F}"/>
              </a:ext>
            </a:extLst>
          </p:cNvPr>
          <p:cNvGrpSpPr/>
          <p:nvPr/>
        </p:nvGrpSpPr>
        <p:grpSpPr>
          <a:xfrm>
            <a:off x="6846886" y="4469327"/>
            <a:ext cx="4746066" cy="1179575"/>
            <a:chOff x="6924858" y="4849057"/>
            <a:chExt cx="4746066" cy="1179575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6F897900-B479-E173-2A78-08B51A7EDE31}"/>
                </a:ext>
              </a:extLst>
            </p:cNvPr>
            <p:cNvSpPr/>
            <p:nvPr/>
          </p:nvSpPr>
          <p:spPr>
            <a:xfrm>
              <a:off x="6924858" y="4849057"/>
              <a:ext cx="4205040" cy="1179575"/>
            </a:xfrm>
            <a:prstGeom prst="roundRect">
              <a:avLst>
                <a:gd name="adj" fmla="val 10633"/>
              </a:avLst>
            </a:prstGeom>
            <a:solidFill>
              <a:srgbClr val="F0FDFA"/>
            </a:solidFill>
            <a:ln/>
          </p:spPr>
          <p:txBody>
            <a:bodyPr/>
            <a:lstStyle/>
            <a:p>
              <a:endParaRPr lang="ko-Kore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5" name="Shape 14">
              <a:extLst>
                <a:ext uri="{FF2B5EF4-FFF2-40B4-BE49-F238E27FC236}">
                  <a16:creationId xmlns:a16="http://schemas.microsoft.com/office/drawing/2014/main" id="{1F75BA15-5A63-4292-481B-2BA911E59821}"/>
                </a:ext>
              </a:extLst>
            </p:cNvPr>
            <p:cNvSpPr/>
            <p:nvPr/>
          </p:nvSpPr>
          <p:spPr>
            <a:xfrm>
              <a:off x="6924858" y="4849058"/>
              <a:ext cx="45719" cy="1179572"/>
            </a:xfrm>
            <a:prstGeom prst="rect">
              <a:avLst/>
            </a:prstGeom>
            <a:solidFill>
              <a:srgbClr val="06B6D4"/>
            </a:solidFill>
            <a:ln/>
          </p:spPr>
          <p:txBody>
            <a:bodyPr/>
            <a:lstStyle/>
            <a:p>
              <a:endParaRPr lang="ko-Kore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5" name="Text 22">
              <a:extLst>
                <a:ext uri="{FF2B5EF4-FFF2-40B4-BE49-F238E27FC236}">
                  <a16:creationId xmlns:a16="http://schemas.microsoft.com/office/drawing/2014/main" id="{549429F1-587C-7E26-4621-1537378E76F5}"/>
                </a:ext>
              </a:extLst>
            </p:cNvPr>
            <p:cNvSpPr txBox="1"/>
            <p:nvPr/>
          </p:nvSpPr>
          <p:spPr>
            <a:xfrm>
              <a:off x="7286960" y="4963358"/>
              <a:ext cx="4383964" cy="24780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ko-KR" altLang="en-US" sz="1200" b="1" dirty="0">
                  <a:solidFill>
                    <a:srgbClr val="0F172A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Noto Sans KR" pitchFamily="34" charset="-120"/>
                </a:rPr>
                <a:t>민간</a:t>
              </a:r>
              <a:r>
                <a:rPr lang="en-US" altLang="ko-KR" sz="1200" b="1" dirty="0">
                  <a:solidFill>
                    <a:srgbClr val="0F172A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Noto Sans KR" pitchFamily="34" charset="-120"/>
                </a:rPr>
                <a:t>·</a:t>
              </a:r>
              <a:r>
                <a:rPr lang="ko-KR" altLang="en-US" sz="1200" b="1" dirty="0">
                  <a:solidFill>
                    <a:srgbClr val="0F172A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Noto Sans KR" pitchFamily="34" charset="-120"/>
                </a:rPr>
                <a:t>산업 데이터 확장 수익화 </a:t>
              </a:r>
              <a:r>
                <a:rPr lang="en-US" altLang="ko-KR" sz="1200" b="1" dirty="0">
                  <a:solidFill>
                    <a:srgbClr val="0F172A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Noto Sans KR" pitchFamily="34" charset="-120"/>
                </a:rPr>
                <a:t>(</a:t>
              </a:r>
              <a:r>
                <a:rPr lang="en-US" sz="1200" b="1" dirty="0">
                  <a:solidFill>
                    <a:srgbClr val="0F172A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Noto Sans KR" pitchFamily="34" charset="-120"/>
                </a:rPr>
                <a:t>Commercial &amp; Industrial Data)</a:t>
              </a:r>
              <a:endParaRPr lang="en-US" sz="12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28" name="Image 3" descr="preencoded.png">
              <a:extLst>
                <a:ext uri="{FF2B5EF4-FFF2-40B4-BE49-F238E27FC236}">
                  <a16:creationId xmlns:a16="http://schemas.microsoft.com/office/drawing/2014/main" id="{51B43A36-C61F-29C6-846E-389C53392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-1310" b="-1310"/>
            <a:stretch/>
          </p:blipFill>
          <p:spPr>
            <a:xfrm>
              <a:off x="7077563" y="4999020"/>
              <a:ext cx="209398" cy="171907"/>
            </a:xfrm>
            <a:prstGeom prst="rect">
              <a:avLst/>
            </a:prstGeom>
          </p:spPr>
        </p:pic>
        <p:sp>
          <p:nvSpPr>
            <p:cNvPr id="29" name="Text 25">
              <a:extLst>
                <a:ext uri="{FF2B5EF4-FFF2-40B4-BE49-F238E27FC236}">
                  <a16:creationId xmlns:a16="http://schemas.microsoft.com/office/drawing/2014/main" id="{2DA62FA2-E345-F0FF-4306-299CF6060651}"/>
                </a:ext>
              </a:extLst>
            </p:cNvPr>
            <p:cNvSpPr txBox="1"/>
            <p:nvPr/>
          </p:nvSpPr>
          <p:spPr>
            <a:xfrm>
              <a:off x="7291801" y="5246822"/>
              <a:ext cx="2691079" cy="68762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ct val="150000"/>
                </a:lnSpc>
                <a:buNone/>
              </a:pPr>
              <a:r>
                <a:rPr lang="en-US" sz="1100" dirty="0">
                  <a:solidFill>
                    <a:srgbClr val="334155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Noto Sans KR" pitchFamily="34" charset="-120"/>
                </a:rPr>
                <a:t>• </a:t>
              </a:r>
              <a:r>
                <a:rPr lang="ko-KR" altLang="en-US" sz="11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Noto Sans KR" pitchFamily="34" charset="-120"/>
                </a:rPr>
                <a:t>상권</a:t>
              </a:r>
              <a:r>
                <a:rPr lang="en-US" altLang="ko-KR" sz="11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Noto Sans KR" pitchFamily="34" charset="-120"/>
                </a:rPr>
                <a:t>·</a:t>
              </a:r>
              <a:r>
                <a:rPr lang="ko-KR" altLang="en-US" sz="11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Noto Sans KR" pitchFamily="34" charset="-120"/>
                </a:rPr>
                <a:t>유동 인구 </a:t>
              </a:r>
              <a:r>
                <a:rPr lang="ko-KR" altLang="en-US" sz="1100" b="1" dirty="0"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Noto Sans KR" pitchFamily="34" charset="-120"/>
                </a:rPr>
                <a:t>데이터 판매</a:t>
              </a:r>
              <a:endParaRPr lang="en-US" altLang="ko-KR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KR" pitchFamily="34" charset="-120"/>
              </a:endParaRPr>
            </a:p>
            <a:p>
              <a:pPr marL="0" indent="0" algn="l">
                <a:lnSpc>
                  <a:spcPct val="150000"/>
                </a:lnSpc>
                <a:buNone/>
              </a:pPr>
              <a:r>
                <a:rPr lang="en-US" altLang="ko-KR" sz="11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Noto Sans KR" pitchFamily="34" charset="-120"/>
                </a:rPr>
                <a:t>• </a:t>
              </a:r>
              <a:r>
                <a:rPr lang="ko-KR" altLang="en-US" sz="11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연구</a:t>
              </a:r>
              <a:r>
                <a:rPr lang="en-US" altLang="ko-KR" sz="11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·</a:t>
              </a:r>
              <a:r>
                <a:rPr lang="ko-KR" altLang="en-US" sz="11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기업용 데이터 </a:t>
              </a:r>
              <a:r>
                <a:rPr lang="en-US" altLang="ko-KR" sz="11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API</a:t>
              </a:r>
            </a:p>
            <a:p>
              <a:pPr marL="0" indent="0" algn="l">
                <a:lnSpc>
                  <a:spcPct val="150000"/>
                </a:lnSpc>
                <a:buNone/>
              </a:pPr>
              <a:r>
                <a:rPr lang="en-US" altLang="ko-KR" sz="11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Noto Sans KR" pitchFamily="34" charset="-120"/>
                </a:rPr>
                <a:t>• </a:t>
              </a:r>
              <a:r>
                <a:rPr lang="ko-KR" altLang="en-US" sz="11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해외</a:t>
              </a:r>
              <a:r>
                <a:rPr lang="en-US" altLang="ko-KR" sz="11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·</a:t>
              </a:r>
              <a:r>
                <a:rPr lang="ko-KR" altLang="en-US" sz="1100" dirty="0" err="1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오프그리드</a:t>
              </a:r>
              <a:r>
                <a:rPr lang="ko-KR" altLang="en-US" sz="11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100" b="1" dirty="0"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데이터 사업</a:t>
              </a:r>
              <a:endParaRPr lang="en-US" altLang="ko-KR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KR" pitchFamily="34" charset="-120"/>
              </a:endParaRPr>
            </a:p>
            <a:p>
              <a:pPr marL="0" indent="0" algn="l">
                <a:lnSpc>
                  <a:spcPct val="150000"/>
                </a:lnSpc>
                <a:buNone/>
              </a:pPr>
              <a:endParaRPr lang="en-US" sz="11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FC3EBE7-3C90-F482-C9A6-D732EA6706B8}"/>
              </a:ext>
            </a:extLst>
          </p:cNvPr>
          <p:cNvSpPr txBox="1"/>
          <p:nvPr/>
        </p:nvSpPr>
        <p:spPr>
          <a:xfrm>
            <a:off x="30894" y="104258"/>
            <a:ext cx="298210" cy="282573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pPr algn="ctr"/>
            <a:r>
              <a:rPr lang="en-US" altLang="ko-KR" sz="16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02</a:t>
            </a:r>
            <a:endParaRPr lang="ko-KR" altLang="en-US" sz="1600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ECF036-C22A-C186-4E9D-D9CC7EF6FF81}"/>
              </a:ext>
            </a:extLst>
          </p:cNvPr>
          <p:cNvSpPr txBox="1"/>
          <p:nvPr/>
        </p:nvSpPr>
        <p:spPr>
          <a:xfrm>
            <a:off x="408333" y="126042"/>
            <a:ext cx="2798124" cy="344128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defRPr sz="16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defRPr>
            </a:lvl1pPr>
          </a:lstStyle>
          <a:p>
            <a:r>
              <a:rPr lang="ko-KR" altLang="en-US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주요사업</a:t>
            </a:r>
            <a:r>
              <a:rPr lang="en-US" altLang="ko-KR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(Key Business)</a:t>
            </a:r>
            <a:endParaRPr lang="ko-KR" altLang="en-US" sz="2000" b="1" kern="100" spc="-4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9" name="Text 25">
            <a:extLst>
              <a:ext uri="{FF2B5EF4-FFF2-40B4-BE49-F238E27FC236}">
                <a16:creationId xmlns:a16="http://schemas.microsoft.com/office/drawing/2014/main" id="{5A036D6E-B00B-D43C-FB57-062AD37FA3B6}"/>
              </a:ext>
            </a:extLst>
          </p:cNvPr>
          <p:cNvSpPr txBox="1"/>
          <p:nvPr/>
        </p:nvSpPr>
        <p:spPr>
          <a:xfrm>
            <a:off x="7208988" y="3038295"/>
            <a:ext cx="2691079" cy="687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100" dirty="0">
                <a:solidFill>
                  <a:srgbClr val="33415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KR" pitchFamily="34" charset="-120"/>
              </a:rPr>
              <a:t>• </a:t>
            </a:r>
            <a:r>
              <a:rPr lang="ko-KR" altLang="en-US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KR" pitchFamily="34" charset="-120"/>
              </a:rPr>
              <a:t>위험 감지</a:t>
            </a:r>
            <a:r>
              <a:rPr lang="en-US" altLang="ko-KR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KR" pitchFamily="34" charset="-120"/>
              </a:rPr>
              <a:t>·</a:t>
            </a:r>
            <a:r>
              <a:rPr lang="ko-KR" altLang="en-US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KR" pitchFamily="34" charset="-120"/>
              </a:rPr>
              <a:t>이벤트 데이터 서비스</a:t>
            </a:r>
            <a:endParaRPr lang="en-US" altLang="ko-KR" sz="11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Noto Sans KR" pitchFamily="34" charset="-12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altLang="ko-KR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KR" pitchFamily="34" charset="-120"/>
              </a:rPr>
              <a:t>• </a:t>
            </a:r>
            <a:r>
              <a:rPr lang="ko-KR" altLang="en-US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교통</a:t>
            </a:r>
            <a:r>
              <a:rPr lang="en-US" altLang="ko-KR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보행 안전 </a:t>
            </a:r>
            <a:r>
              <a:rPr lang="ko-KR" altLang="en-US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분석 데이터</a:t>
            </a:r>
            <a:endParaRPr lang="en-US" altLang="ko-KR" sz="11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altLang="ko-KR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KR" pitchFamily="34" charset="-120"/>
              </a:rPr>
              <a:t>• </a:t>
            </a:r>
            <a:r>
              <a:rPr lang="ko-KR" altLang="en-US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보험</a:t>
            </a:r>
            <a:r>
              <a:rPr lang="en-US" altLang="ko-KR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리스크 평가 </a:t>
            </a:r>
            <a:r>
              <a:rPr lang="ko-KR" altLang="en-US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데이터 제공</a:t>
            </a:r>
            <a:endParaRPr lang="en-US" sz="11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0" name="Text 25">
            <a:extLst>
              <a:ext uri="{FF2B5EF4-FFF2-40B4-BE49-F238E27FC236}">
                <a16:creationId xmlns:a16="http://schemas.microsoft.com/office/drawing/2014/main" id="{166EDAAC-AE25-4697-3187-DEADFABAED09}"/>
              </a:ext>
            </a:extLst>
          </p:cNvPr>
          <p:cNvSpPr txBox="1"/>
          <p:nvPr/>
        </p:nvSpPr>
        <p:spPr>
          <a:xfrm>
            <a:off x="2503691" y="3038295"/>
            <a:ext cx="2691079" cy="687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100" dirty="0">
                <a:solidFill>
                  <a:srgbClr val="33415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KR" pitchFamily="34" charset="-120"/>
              </a:rPr>
              <a:t>• </a:t>
            </a:r>
            <a:r>
              <a:rPr lang="ko-KR" altLang="en-US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KR" pitchFamily="34" charset="-120"/>
              </a:rPr>
              <a:t>도시 운영 대시보드 </a:t>
            </a:r>
            <a:r>
              <a:rPr lang="en-US" altLang="ko-KR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KR" pitchFamily="34" charset="-120"/>
              </a:rPr>
              <a:t>SaaS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altLang="ko-KR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KR" pitchFamily="34" charset="-120"/>
              </a:rPr>
              <a:t>• </a:t>
            </a:r>
            <a:r>
              <a:rPr lang="ko-KR" altLang="en-US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도시 정책</a:t>
            </a:r>
            <a:r>
              <a:rPr lang="en-US" altLang="ko-KR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행정 </a:t>
            </a:r>
            <a:r>
              <a:rPr lang="ko-KR" altLang="en-US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데이터 제공</a:t>
            </a:r>
            <a:endParaRPr lang="en-US" altLang="ko-KR" sz="11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altLang="ko-KR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KR" pitchFamily="34" charset="-120"/>
              </a:rPr>
              <a:t>• </a:t>
            </a:r>
            <a:r>
              <a:rPr lang="ko-KR" altLang="en-US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스마트시티 연계 </a:t>
            </a:r>
            <a:r>
              <a:rPr lang="ko-KR" altLang="en-US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데이터 서비스</a:t>
            </a:r>
            <a:endParaRPr lang="en-US" sz="11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" name="Text 25">
            <a:extLst>
              <a:ext uri="{FF2B5EF4-FFF2-40B4-BE49-F238E27FC236}">
                <a16:creationId xmlns:a16="http://schemas.microsoft.com/office/drawing/2014/main" id="{D8C2A7D5-B527-45CB-00CF-C6BEF3A79CB1}"/>
              </a:ext>
            </a:extLst>
          </p:cNvPr>
          <p:cNvSpPr txBox="1"/>
          <p:nvPr/>
        </p:nvSpPr>
        <p:spPr>
          <a:xfrm>
            <a:off x="2503691" y="4867092"/>
            <a:ext cx="2691079" cy="687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100" dirty="0">
                <a:solidFill>
                  <a:srgbClr val="33415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KR" pitchFamily="34" charset="-120"/>
              </a:rPr>
              <a:t>• </a:t>
            </a:r>
            <a:r>
              <a:rPr lang="ko-KR" altLang="en-US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KR" pitchFamily="34" charset="-120"/>
              </a:rPr>
              <a:t>에너지 절감 </a:t>
            </a:r>
            <a:r>
              <a:rPr lang="ko-KR" altLang="en-US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KR" pitchFamily="34" charset="-120"/>
              </a:rPr>
              <a:t>성과 기반 정산</a:t>
            </a:r>
            <a:r>
              <a:rPr lang="en-US" altLang="ko-KR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KR" pitchFamily="34" charset="-120"/>
              </a:rPr>
              <a:t>(ESCO)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altLang="ko-KR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KR" pitchFamily="34" charset="-120"/>
              </a:rPr>
              <a:t>• </a:t>
            </a:r>
            <a:r>
              <a:rPr lang="ko-KR" altLang="en-US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설비 상태</a:t>
            </a:r>
            <a:r>
              <a:rPr lang="en-US" altLang="ko-KR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예지 정비 데이터</a:t>
            </a:r>
            <a:endParaRPr lang="en-US" altLang="ko-KR" sz="11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altLang="ko-KR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KR" pitchFamily="34" charset="-120"/>
              </a:rPr>
              <a:t>• </a:t>
            </a:r>
            <a:r>
              <a:rPr lang="ko-KR" altLang="en-US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운영 효율 </a:t>
            </a:r>
            <a:r>
              <a:rPr lang="ko-KR" altLang="en-US" sz="11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분석 리포트</a:t>
            </a:r>
            <a:endParaRPr lang="en-US" sz="11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7343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4FC3EBE7-3C90-F482-C9A6-D732EA6706B8}"/>
              </a:ext>
            </a:extLst>
          </p:cNvPr>
          <p:cNvSpPr txBox="1"/>
          <p:nvPr/>
        </p:nvSpPr>
        <p:spPr>
          <a:xfrm>
            <a:off x="30894" y="104258"/>
            <a:ext cx="298210" cy="282573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pPr algn="ctr"/>
            <a:r>
              <a:rPr lang="en-US" altLang="ko-KR" sz="16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02</a:t>
            </a:r>
            <a:endParaRPr lang="ko-KR" altLang="en-US" sz="1600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ECF036-C22A-C186-4E9D-D9CC7EF6FF81}"/>
              </a:ext>
            </a:extLst>
          </p:cNvPr>
          <p:cNvSpPr txBox="1"/>
          <p:nvPr/>
        </p:nvSpPr>
        <p:spPr>
          <a:xfrm>
            <a:off x="408333" y="126042"/>
            <a:ext cx="2798124" cy="344128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defRPr sz="16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defRPr>
            </a:lvl1pPr>
          </a:lstStyle>
          <a:p>
            <a:r>
              <a:rPr lang="ko-KR" altLang="en-US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주요사업</a:t>
            </a:r>
            <a:r>
              <a:rPr lang="en-US" altLang="ko-KR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(Key Business)</a:t>
            </a:r>
            <a:endParaRPr lang="ko-KR" altLang="en-US" sz="2000" b="1" kern="100" spc="-4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CBBCC0-1C34-A7FD-578E-8656255DC192}"/>
              </a:ext>
            </a:extLst>
          </p:cNvPr>
          <p:cNvSpPr txBox="1"/>
          <p:nvPr/>
        </p:nvSpPr>
        <p:spPr>
          <a:xfrm>
            <a:off x="789169" y="712911"/>
            <a:ext cx="2752407" cy="1113570"/>
          </a:xfrm>
          <a:prstGeom prst="rect">
            <a:avLst/>
          </a:prstGeom>
          <a:noFill/>
          <a:effectLst>
            <a:innerShdw blurRad="63500" dist="50800" dir="13500000">
              <a:srgbClr val="DE5644">
                <a:alpha val="0"/>
              </a:srgbClr>
            </a:innerShdw>
          </a:effectLst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TRM/PRM</a:t>
            </a:r>
          </a:p>
          <a:p>
            <a:r>
              <a:rPr lang="en-US" altLang="ko-KR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(’26</a:t>
            </a:r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~ ’29</a:t>
            </a:r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r>
              <a:rPr lang="en-US" altLang="ko-KR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378E7225-75C7-3073-8C91-CF12D93C0E8E}"/>
              </a:ext>
            </a:extLst>
          </p:cNvPr>
          <p:cNvCxnSpPr>
            <a:cxnSpLocks/>
          </p:cNvCxnSpPr>
          <p:nvPr/>
        </p:nvCxnSpPr>
        <p:spPr>
          <a:xfrm>
            <a:off x="820426" y="1904642"/>
            <a:ext cx="3069898" cy="0"/>
          </a:xfrm>
          <a:prstGeom prst="line">
            <a:avLst/>
          </a:prstGeom>
          <a:ln>
            <a:solidFill>
              <a:schemeClr val="accent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자유형 41">
            <a:extLst>
              <a:ext uri="{FF2B5EF4-FFF2-40B4-BE49-F238E27FC236}">
                <a16:creationId xmlns:a16="http://schemas.microsoft.com/office/drawing/2014/main" id="{80D43D0D-A8DE-1221-9617-EDC64A0E78FB}"/>
              </a:ext>
            </a:extLst>
          </p:cNvPr>
          <p:cNvSpPr/>
          <p:nvPr/>
        </p:nvSpPr>
        <p:spPr>
          <a:xfrm>
            <a:off x="2371576" y="2157813"/>
            <a:ext cx="2340000" cy="648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2026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자유형 95">
            <a:extLst>
              <a:ext uri="{FF2B5EF4-FFF2-40B4-BE49-F238E27FC236}">
                <a16:creationId xmlns:a16="http://schemas.microsoft.com/office/drawing/2014/main" id="{21DC8087-C42F-83E0-DCED-46CA492ACA4B}"/>
              </a:ext>
            </a:extLst>
          </p:cNvPr>
          <p:cNvSpPr/>
          <p:nvPr/>
        </p:nvSpPr>
        <p:spPr>
          <a:xfrm flipH="1">
            <a:off x="9617902" y="2157813"/>
            <a:ext cx="2340000" cy="648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2029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자유형 91">
            <a:extLst>
              <a:ext uri="{FF2B5EF4-FFF2-40B4-BE49-F238E27FC236}">
                <a16:creationId xmlns:a16="http://schemas.microsoft.com/office/drawing/2014/main" id="{AB7D6A88-B91F-97DB-DC1A-C1EA1BA3A1E7}"/>
              </a:ext>
            </a:extLst>
          </p:cNvPr>
          <p:cNvSpPr/>
          <p:nvPr/>
        </p:nvSpPr>
        <p:spPr>
          <a:xfrm flipH="1">
            <a:off x="7202460" y="2157813"/>
            <a:ext cx="2340000" cy="648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2028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자유형 92">
            <a:extLst>
              <a:ext uri="{FF2B5EF4-FFF2-40B4-BE49-F238E27FC236}">
                <a16:creationId xmlns:a16="http://schemas.microsoft.com/office/drawing/2014/main" id="{7882DDB6-BCC7-CD63-967C-92F3D9081859}"/>
              </a:ext>
            </a:extLst>
          </p:cNvPr>
          <p:cNvSpPr/>
          <p:nvPr/>
        </p:nvSpPr>
        <p:spPr>
          <a:xfrm flipH="1">
            <a:off x="4787018" y="2157813"/>
            <a:ext cx="2340000" cy="648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2027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5CB258-86FC-F7A1-A207-834AA53EB8FE}"/>
              </a:ext>
            </a:extLst>
          </p:cNvPr>
          <p:cNvSpPr txBox="1"/>
          <p:nvPr/>
        </p:nvSpPr>
        <p:spPr>
          <a:xfrm>
            <a:off x="2371576" y="3030512"/>
            <a:ext cx="2340000" cy="98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RF / LTE </a:t>
            </a:r>
            <a:r>
              <a:rPr kumimoji="0" lang="ko-KR" alt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통신 방식 센서 세분화</a:t>
            </a:r>
            <a:endParaRPr kumimoji="0" lang="en-US" altLang="ko-KR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센서 기능별 모듈 정의 </a:t>
            </a: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kumimoji="0" lang="ko-KR" alt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조도</a:t>
            </a: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·</a:t>
            </a:r>
            <a:r>
              <a:rPr kumimoji="0" lang="ko-KR" alt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전력</a:t>
            </a: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·</a:t>
            </a:r>
            <a:r>
              <a:rPr kumimoji="0" lang="ko-KR" alt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환경 등</a:t>
            </a: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관제 연동 데이터 구조 정의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3B2AE-FD2B-C750-1921-46B0292DFB92}"/>
              </a:ext>
            </a:extLst>
          </p:cNvPr>
          <p:cNvSpPr txBox="1"/>
          <p:nvPr/>
        </p:nvSpPr>
        <p:spPr>
          <a:xfrm>
            <a:off x="4792588" y="3030512"/>
            <a:ext cx="2340000" cy="755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센서 장기 신뢰성 강화</a:t>
            </a: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kumimoji="0" lang="ko-KR" alt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내환경</a:t>
            </a: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·</a:t>
            </a:r>
            <a:r>
              <a:rPr kumimoji="0" lang="ko-KR" alt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내구</a:t>
            </a: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오작동 진단 로직 개발</a:t>
            </a:r>
            <a:endParaRPr kumimoji="0" lang="en-US" altLang="ko-KR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가로등 일체형 센서 구조 연구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909733-D208-E245-57C5-5342B037E1C0}"/>
              </a:ext>
            </a:extLst>
          </p:cNvPr>
          <p:cNvSpPr txBox="1"/>
          <p:nvPr/>
        </p:nvSpPr>
        <p:spPr>
          <a:xfrm>
            <a:off x="7213600" y="3030512"/>
            <a:ext cx="2340000" cy="755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000" b="1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AI </a:t>
            </a:r>
            <a:r>
              <a:rPr lang="ko-KR" altLang="en-US" sz="1000" b="1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기반 이상 감지 센서</a:t>
            </a:r>
            <a:endParaRPr lang="en-US" altLang="ko-KR" sz="1000" b="1" kern="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10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복합 센서 융합 기술 적용</a:t>
            </a:r>
            <a:endParaRPr lang="en-US" altLang="ko-KR" sz="1000" kern="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10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에지 컴퓨팅 센서 모듈 개발</a:t>
            </a:r>
            <a:endParaRPr kumimoji="0" lang="ko-KR" altLang="en-US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140F3-63C9-F6BA-3336-AE3F9BB9DDB1}"/>
              </a:ext>
            </a:extLst>
          </p:cNvPr>
          <p:cNvSpPr txBox="1"/>
          <p:nvPr/>
        </p:nvSpPr>
        <p:spPr>
          <a:xfrm>
            <a:off x="9634612" y="3030512"/>
            <a:ext cx="2340000" cy="755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10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센서 모듈 표준화 및 플랫폼화</a:t>
            </a:r>
            <a:endParaRPr lang="en-US" altLang="ko-KR" sz="1000" kern="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10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글로벌 호환 센서 구조 확립</a:t>
            </a:r>
            <a:endParaRPr lang="en-US" altLang="ko-KR" sz="1000" kern="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0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Plug &amp; Play </a:t>
            </a:r>
            <a:r>
              <a:rPr lang="ko-KR" altLang="en-US" sz="10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센서 제품 완성</a:t>
            </a:r>
            <a:endParaRPr lang="en-US" altLang="ko-KR" sz="1000" kern="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6" name="자유형 41">
            <a:extLst>
              <a:ext uri="{FF2B5EF4-FFF2-40B4-BE49-F238E27FC236}">
                <a16:creationId xmlns:a16="http://schemas.microsoft.com/office/drawing/2014/main" id="{2157B6B9-F51B-801D-D08D-7279828619E3}"/>
              </a:ext>
            </a:extLst>
          </p:cNvPr>
          <p:cNvSpPr/>
          <p:nvPr/>
        </p:nvSpPr>
        <p:spPr>
          <a:xfrm>
            <a:off x="851759" y="3030512"/>
            <a:ext cx="1188000" cy="1075292"/>
          </a:xfrm>
          <a:prstGeom prst="roundRect">
            <a:avLst>
              <a:gd name="adj" fmla="val 5236"/>
            </a:avLst>
          </a:prstGeom>
          <a:solidFill>
            <a:schemeClr val="accent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스마트</a:t>
            </a:r>
            <a:endParaRPr kumimoji="0" lang="en-US" altLang="ko-KR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b="1" kern="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LED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센서</a:t>
            </a:r>
          </a:p>
        </p:txBody>
      </p:sp>
      <p:sp>
        <p:nvSpPr>
          <p:cNvPr id="17" name="자유형 41">
            <a:extLst>
              <a:ext uri="{FF2B5EF4-FFF2-40B4-BE49-F238E27FC236}">
                <a16:creationId xmlns:a16="http://schemas.microsoft.com/office/drawing/2014/main" id="{9437001A-7E19-18B2-4BCF-B0F2A2176B36}"/>
              </a:ext>
            </a:extLst>
          </p:cNvPr>
          <p:cNvSpPr/>
          <p:nvPr/>
        </p:nvSpPr>
        <p:spPr>
          <a:xfrm>
            <a:off x="851759" y="5283941"/>
            <a:ext cx="1188000" cy="1080000"/>
          </a:xfrm>
          <a:prstGeom prst="roundRect">
            <a:avLst>
              <a:gd name="adj" fmla="val 5236"/>
            </a:avLst>
          </a:prstGeom>
          <a:solidFill>
            <a:schemeClr val="accent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kern="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관제</a:t>
            </a:r>
            <a:endParaRPr lang="en-US" altLang="ko-KR" sz="1600" b="1" kern="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시스템</a:t>
            </a:r>
          </a:p>
        </p:txBody>
      </p: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7067856E-386F-495B-411A-9BFC784A3D19}"/>
              </a:ext>
            </a:extLst>
          </p:cNvPr>
          <p:cNvCxnSpPr/>
          <p:nvPr/>
        </p:nvCxnSpPr>
        <p:spPr>
          <a:xfrm>
            <a:off x="2308559" y="4131238"/>
            <a:ext cx="9649343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440EFC2C-B49D-149E-CB8E-1C255D7D3580}"/>
              </a:ext>
            </a:extLst>
          </p:cNvPr>
          <p:cNvCxnSpPr/>
          <p:nvPr/>
        </p:nvCxnSpPr>
        <p:spPr>
          <a:xfrm>
            <a:off x="2308559" y="5270271"/>
            <a:ext cx="9649343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자유형 41">
            <a:extLst>
              <a:ext uri="{FF2B5EF4-FFF2-40B4-BE49-F238E27FC236}">
                <a16:creationId xmlns:a16="http://schemas.microsoft.com/office/drawing/2014/main" id="{12E7A998-1137-D031-5C64-D25222992771}"/>
              </a:ext>
            </a:extLst>
          </p:cNvPr>
          <p:cNvSpPr/>
          <p:nvPr/>
        </p:nvSpPr>
        <p:spPr>
          <a:xfrm>
            <a:off x="851759" y="4151434"/>
            <a:ext cx="1188000" cy="1075292"/>
          </a:xfrm>
          <a:prstGeom prst="roundRect">
            <a:avLst>
              <a:gd name="adj" fmla="val 5236"/>
            </a:avLst>
          </a:prstGeom>
          <a:solidFill>
            <a:schemeClr val="accent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독립형</a:t>
            </a:r>
            <a:endParaRPr kumimoji="0" lang="en-US" altLang="ko-KR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kern="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</a:t>
            </a:r>
            <a:endParaRPr lang="en-US" altLang="ko-KR" sz="1600" b="1" kern="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가로등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9542B9-2DB0-9D78-4E26-0CBA616915C3}"/>
              </a:ext>
            </a:extLst>
          </p:cNvPr>
          <p:cNvSpPr txBox="1"/>
          <p:nvPr/>
        </p:nvSpPr>
        <p:spPr>
          <a:xfrm>
            <a:off x="2371576" y="4171565"/>
            <a:ext cx="2340000" cy="755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태양광</a:t>
            </a:r>
            <a:r>
              <a:rPr kumimoji="0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+</a:t>
            </a:r>
            <a:r>
              <a:rPr kumimoji="0" lang="ko-KR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배터리 독립형 제품 제작</a:t>
            </a:r>
            <a:endParaRPr kumimoji="0" lang="en-US" altLang="ko-KR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에너지 수지 분석 및 실증 테스트</a:t>
            </a:r>
            <a:endParaRPr kumimoji="0" lang="en-US" altLang="ko-KR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제품 기본 성능 확보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2D4C12-01E9-098C-08C0-3451BFC8AB50}"/>
              </a:ext>
            </a:extLst>
          </p:cNvPr>
          <p:cNvSpPr txBox="1"/>
          <p:nvPr/>
        </p:nvSpPr>
        <p:spPr>
          <a:xfrm>
            <a:off x="4792588" y="4171565"/>
            <a:ext cx="2340000" cy="755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배터리 수명 최적화</a:t>
            </a:r>
            <a:endParaRPr kumimoji="0" lang="en-US" altLang="ko-KR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양산 설계 및 상용 판매 개시</a:t>
            </a:r>
            <a:endParaRPr kumimoji="0" lang="en-US" altLang="ko-KR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인도네시아 시장 진출</a:t>
            </a:r>
            <a:r>
              <a:rPr kumimoji="0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kumimoji="0" lang="ko-KR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기후 맞춤형</a:t>
            </a:r>
            <a:r>
              <a:rPr kumimoji="0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6425DA-0E0D-F40B-23AB-103EDA4B4B30}"/>
              </a:ext>
            </a:extLst>
          </p:cNvPr>
          <p:cNvSpPr txBox="1"/>
          <p:nvPr/>
        </p:nvSpPr>
        <p:spPr>
          <a:xfrm>
            <a:off x="7213600" y="4171565"/>
            <a:ext cx="2340000" cy="98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1000" b="1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태양광</a:t>
            </a:r>
            <a:r>
              <a:rPr lang="en-US" altLang="ko-KR" sz="1000" b="1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+</a:t>
            </a:r>
            <a:r>
              <a:rPr lang="ko-KR" altLang="en-US" sz="1000" b="1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풍력 하이브리드 발전 적용</a:t>
            </a:r>
            <a:endParaRPr lang="en-US" altLang="ko-KR" sz="1000" b="1" kern="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10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복합 발전 제어 기술 확보</a:t>
            </a:r>
            <a:endParaRPr lang="en-US" altLang="ko-KR" sz="1000" kern="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1000" b="1" kern="0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무전원</a:t>
            </a:r>
            <a:r>
              <a:rPr lang="en-US" altLang="ko-KR" sz="1000" b="1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·</a:t>
            </a:r>
            <a:r>
              <a:rPr lang="ko-KR" altLang="en-US" sz="1000" b="1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취약지역 특화 모델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7FA844-D196-F0D3-4174-038718B7CD48}"/>
              </a:ext>
            </a:extLst>
          </p:cNvPr>
          <p:cNvSpPr txBox="1"/>
          <p:nvPr/>
        </p:nvSpPr>
        <p:spPr>
          <a:xfrm>
            <a:off x="9634612" y="4171565"/>
            <a:ext cx="2340000" cy="755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1000" b="1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에너지 자립형 가로등 플랫폼 완성</a:t>
            </a:r>
            <a:endParaRPr lang="en-US" altLang="ko-KR" sz="1000" b="1" kern="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0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ESS </a:t>
            </a:r>
            <a:r>
              <a:rPr lang="ko-KR" altLang="en-US" sz="10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연계 및 에너지 허브화</a:t>
            </a:r>
            <a:endParaRPr lang="en-US" altLang="ko-KR" sz="1000" kern="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10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해외 인프라 패키지 제품화</a:t>
            </a:r>
            <a:endParaRPr lang="en-US" altLang="ko-KR" sz="1000" kern="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B39459-DF95-F9F6-042A-8F7F24C21A29}"/>
              </a:ext>
            </a:extLst>
          </p:cNvPr>
          <p:cNvSpPr txBox="1"/>
          <p:nvPr/>
        </p:nvSpPr>
        <p:spPr>
          <a:xfrm>
            <a:off x="2371576" y="5312618"/>
            <a:ext cx="2340000" cy="98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기존 타사 관제 분석</a:t>
            </a:r>
            <a:endParaRPr kumimoji="0" lang="en-US" altLang="ko-KR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자사 관제 시스템 아키텍처 설계</a:t>
            </a:r>
            <a:endParaRPr kumimoji="0" lang="en-US" altLang="ko-KR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기본 제어 기능 구현</a:t>
            </a:r>
            <a:endParaRPr kumimoji="0" lang="en-US" altLang="ko-KR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R="0" lvl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0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    </a:t>
            </a: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(ON/OFF, </a:t>
            </a:r>
            <a:r>
              <a:rPr kumimoji="0" lang="ko-KR" alt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밝기</a:t>
            </a: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kumimoji="0" lang="ko-KR" alt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알림</a:t>
            </a: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endParaRPr kumimoji="0" lang="ko-KR" altLang="en-US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1F1099-0792-429E-DC5B-2360D33C340E}"/>
              </a:ext>
            </a:extLst>
          </p:cNvPr>
          <p:cNvSpPr txBox="1"/>
          <p:nvPr/>
        </p:nvSpPr>
        <p:spPr>
          <a:xfrm>
            <a:off x="4792588" y="5312618"/>
            <a:ext cx="2340000" cy="755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상용 관제 시스템 출시</a:t>
            </a:r>
            <a:endParaRPr kumimoji="0" lang="en-US" altLang="ko-KR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대규모 가로등 제어 안정화</a:t>
            </a:r>
            <a:endParaRPr kumimoji="0" lang="en-US" altLang="ko-KR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보안</a:t>
            </a: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·</a:t>
            </a:r>
            <a:r>
              <a:rPr kumimoji="0" lang="ko-KR" alt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데이터 관리 고도화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66EC00-BA2E-01BD-EA66-B9020A21B27A}"/>
              </a:ext>
            </a:extLst>
          </p:cNvPr>
          <p:cNvSpPr txBox="1"/>
          <p:nvPr/>
        </p:nvSpPr>
        <p:spPr>
          <a:xfrm>
            <a:off x="7213600" y="5312618"/>
            <a:ext cx="2340000" cy="524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0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AI </a:t>
            </a:r>
            <a:r>
              <a:rPr lang="ko-KR" altLang="en-US" sz="10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기반 고장 예측 및 자동 제어</a:t>
            </a:r>
            <a:endParaRPr lang="en-US" altLang="ko-KR" sz="1000" kern="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1000" b="1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전력 사용 분석 및 최적화 기능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2349DA-5D40-3358-C543-552437A16F3D}"/>
              </a:ext>
            </a:extLst>
          </p:cNvPr>
          <p:cNvSpPr txBox="1"/>
          <p:nvPr/>
        </p:nvSpPr>
        <p:spPr>
          <a:xfrm>
            <a:off x="9634612" y="5312618"/>
            <a:ext cx="2340000" cy="755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1000" b="1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스마트시티 연계 통합 관제 플랫폼</a:t>
            </a:r>
            <a:endParaRPr lang="en-US" altLang="ko-KR" sz="1000" b="1" kern="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0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SaaS </a:t>
            </a:r>
            <a:r>
              <a:rPr lang="ko-KR" altLang="en-US" sz="10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기반 관제 서비스</a:t>
            </a:r>
            <a:endParaRPr lang="en-US" altLang="ko-KR" sz="1000" kern="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0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Public AI </a:t>
            </a:r>
            <a:r>
              <a:rPr lang="ko-KR" altLang="en-US" sz="10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데이터 허브 연계</a:t>
            </a:r>
            <a:endParaRPr lang="en-US" altLang="ko-KR" sz="1000" kern="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BFE222-E983-D729-A885-88176AC6CF80}"/>
              </a:ext>
            </a:extLst>
          </p:cNvPr>
          <p:cNvSpPr txBox="1"/>
          <p:nvPr/>
        </p:nvSpPr>
        <p:spPr>
          <a:xfrm>
            <a:off x="2371576" y="6409304"/>
            <a:ext cx="9586326" cy="29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1000" b="1" i="0" u="none" strike="noStrike" kern="0" cap="none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※ </a:t>
            </a:r>
            <a:r>
              <a:rPr kumimoji="0" lang="ko-KR" altLang="en-US" sz="1000" b="1" i="0" u="none" strike="noStrike" kern="0" cap="none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스마트</a:t>
            </a:r>
            <a:r>
              <a:rPr kumimoji="0" lang="en-US" altLang="ko-KR" sz="1000" b="1" i="0" u="none" strike="noStrike" kern="0" cap="none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LED</a:t>
            </a:r>
            <a:r>
              <a:rPr kumimoji="0" lang="ko-KR" altLang="en-US" sz="1000" b="1" i="0" u="none" strike="noStrike" kern="0" cap="none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센서 실증 완료</a:t>
            </a:r>
            <a:r>
              <a:rPr kumimoji="0" lang="en-US" altLang="ko-KR" sz="1000" b="1" i="0" u="none" strike="noStrike" kern="0" cap="none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ko-KR" altLang="en-US" sz="1000" b="1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공항공사</a:t>
            </a:r>
            <a:r>
              <a:rPr lang="en-US" altLang="ko-KR" sz="1000" b="1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00" b="1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항만공사</a:t>
            </a:r>
            <a:r>
              <a:rPr lang="en-US" altLang="ko-KR" sz="1000" b="1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), </a:t>
            </a:r>
            <a:r>
              <a:rPr lang="ko-KR" altLang="en-US" sz="1000" b="1" kern="0" dirty="0" err="1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독립형스마트가로등</a:t>
            </a:r>
            <a:r>
              <a:rPr lang="ko-KR" altLang="en-US" sz="1000" b="1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실증 예정</a:t>
            </a:r>
            <a:r>
              <a:rPr lang="en-US" altLang="ko-KR" sz="1000" b="1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(4</a:t>
            </a:r>
            <a:r>
              <a:rPr lang="ko-KR" altLang="en-US" sz="1000" b="1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대</a:t>
            </a:r>
            <a:r>
              <a:rPr lang="en-US" altLang="ko-KR" sz="1000" b="1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), </a:t>
            </a:r>
            <a:r>
              <a:rPr lang="ko-KR" altLang="en-US" sz="1000" b="1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관제시스템 검증 완료 및 개발예정</a:t>
            </a:r>
            <a:endParaRPr kumimoji="0" lang="ko-KR" altLang="en-US" sz="1000" b="1" i="0" u="none" strike="noStrike" kern="0" cap="none" normalizeH="0" baseline="0" noProof="0" dirty="0">
              <a:ln>
                <a:noFill/>
              </a:ln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234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1104F3-8077-9C5A-3AF7-C85C0AF845BE}"/>
              </a:ext>
            </a:extLst>
          </p:cNvPr>
          <p:cNvSpPr txBox="1"/>
          <p:nvPr/>
        </p:nvSpPr>
        <p:spPr>
          <a:xfrm>
            <a:off x="30894" y="104258"/>
            <a:ext cx="298210" cy="282573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pPr algn="ctr"/>
            <a:r>
              <a:rPr lang="en-US" altLang="ko-KR" sz="16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02</a:t>
            </a:r>
            <a:endParaRPr lang="ko-KR" altLang="en-US" sz="1600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F1AD6C-36FA-4B86-AF44-F8C3BCD01720}"/>
              </a:ext>
            </a:extLst>
          </p:cNvPr>
          <p:cNvSpPr txBox="1"/>
          <p:nvPr/>
        </p:nvSpPr>
        <p:spPr>
          <a:xfrm>
            <a:off x="408333" y="126042"/>
            <a:ext cx="2798124" cy="344128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defRPr sz="16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defRPr>
            </a:lvl1pPr>
          </a:lstStyle>
          <a:p>
            <a:r>
              <a:rPr lang="ko-KR" altLang="en-US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주요사업</a:t>
            </a:r>
            <a:r>
              <a:rPr lang="en-US" altLang="ko-KR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(Key Business)</a:t>
            </a:r>
            <a:endParaRPr lang="ko-KR" altLang="en-US" sz="2000" b="1" kern="100" spc="-4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5F1C73-FB10-49A1-8D19-5E742136C273}"/>
              </a:ext>
            </a:extLst>
          </p:cNvPr>
          <p:cNvSpPr txBox="1"/>
          <p:nvPr/>
        </p:nvSpPr>
        <p:spPr>
          <a:xfrm>
            <a:off x="789169" y="712911"/>
            <a:ext cx="4438766" cy="1113570"/>
          </a:xfrm>
          <a:prstGeom prst="rect">
            <a:avLst/>
          </a:prstGeom>
          <a:noFill/>
          <a:effectLst>
            <a:innerShdw blurRad="63500" dist="50800" dir="13500000">
              <a:srgbClr val="DE5644">
                <a:alpha val="0"/>
              </a:srgbClr>
            </a:innerShdw>
          </a:effectLst>
        </p:spPr>
        <p:txBody>
          <a:bodyPr wrap="none" lIns="54000" tIns="18000" rIns="54000" bIns="18000" rtlCol="0">
            <a:spAutoFit/>
          </a:bodyPr>
          <a:lstStyle/>
          <a:p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 시스템</a:t>
            </a:r>
            <a:b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 </a:t>
            </a:r>
            <a:r>
              <a:rPr lang="en-US" altLang="ko-KR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LED </a:t>
            </a:r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조명 시스템</a:t>
            </a: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B384BF4E-80B2-4A4C-B41B-423A31427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44" y="2753688"/>
            <a:ext cx="4908814" cy="292736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46F3A15-EDBA-4306-BD86-D5D380D974DC}"/>
              </a:ext>
            </a:extLst>
          </p:cNvPr>
          <p:cNvSpPr txBox="1"/>
          <p:nvPr/>
        </p:nvSpPr>
        <p:spPr>
          <a:xfrm>
            <a:off x="970144" y="5414916"/>
            <a:ext cx="2509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1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* </a:t>
            </a:r>
            <a:r>
              <a:rPr lang="ko-KR" altLang="en-US" sz="1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출처 </a:t>
            </a:r>
            <a:r>
              <a:rPr lang="en-US" altLang="ko-KR" sz="1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: IoT </a:t>
            </a:r>
            <a:r>
              <a:rPr lang="ko-KR" altLang="en-US" sz="1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스마트조명 보급 확산 </a:t>
            </a:r>
            <a:r>
              <a:rPr lang="en-US" altLang="ko-KR" sz="1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- KOPTI</a:t>
            </a:r>
            <a:endParaRPr lang="ko-KR" altLang="en-US" sz="10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0D0F5A9B-C6DE-4040-8F49-F0CC1D714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416" y="3489168"/>
            <a:ext cx="2306523" cy="180571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C09925D-4C62-4008-BD63-9AD1779E2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975" y="3419295"/>
            <a:ext cx="2490747" cy="191820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6168FC8-CF1E-4E79-AC53-630B417E46B6}"/>
              </a:ext>
            </a:extLst>
          </p:cNvPr>
          <p:cNvSpPr txBox="1"/>
          <p:nvPr/>
        </p:nvSpPr>
        <p:spPr>
          <a:xfrm>
            <a:off x="6212873" y="5352966"/>
            <a:ext cx="28805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1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* </a:t>
            </a:r>
            <a:r>
              <a:rPr lang="ko-KR" altLang="en-US" sz="1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출처 </a:t>
            </a:r>
            <a:r>
              <a:rPr lang="en-US" altLang="ko-KR" sz="1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:  Smart Lighting Market, Markets and Markets 2018, Global LED Lighting Market, Market Research Future</a:t>
            </a:r>
            <a:endParaRPr lang="ko-KR" altLang="en-US" sz="10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B2459F4-61D1-4C94-A1B3-E429E07FE1EF}"/>
              </a:ext>
            </a:extLst>
          </p:cNvPr>
          <p:cNvSpPr txBox="1"/>
          <p:nvPr/>
        </p:nvSpPr>
        <p:spPr>
          <a:xfrm>
            <a:off x="6276976" y="2753688"/>
            <a:ext cx="5277407" cy="6170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국내 시장 </a:t>
            </a:r>
            <a:r>
              <a:rPr lang="en-US" altLang="ko-KR" sz="1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2030</a:t>
            </a:r>
            <a:r>
              <a:rPr lang="ko-KR" altLang="en-US" sz="1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년 보급률 </a:t>
            </a:r>
            <a:r>
              <a:rPr lang="en-US" altLang="ko-KR" sz="1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48%, 7</a:t>
            </a:r>
            <a:r>
              <a:rPr lang="ko-KR" altLang="en-US" sz="1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조 </a:t>
            </a:r>
            <a:r>
              <a:rPr lang="en-US" altLang="ko-KR" sz="1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3353</a:t>
            </a:r>
            <a:r>
              <a:rPr lang="ko-KR" altLang="en-US" sz="1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억원 </a:t>
            </a: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추정</a:t>
            </a:r>
            <a:endParaRPr lang="en-US" altLang="ko-KR" sz="12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해외 시장 </a:t>
            </a:r>
            <a:r>
              <a:rPr lang="en-US" altLang="ko-KR" sz="1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2025</a:t>
            </a: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년 </a:t>
            </a:r>
            <a:r>
              <a:rPr lang="en-US" altLang="ko-KR" sz="1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23.6%</a:t>
            </a: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성장</a:t>
            </a:r>
            <a:r>
              <a:rPr lang="en-US" altLang="ko-KR" sz="1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, 296</a:t>
            </a: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억불</a:t>
            </a:r>
            <a:r>
              <a:rPr lang="en-US" altLang="ko-KR" sz="1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한화</a:t>
            </a:r>
            <a:r>
              <a:rPr lang="en-US" altLang="ko-KR" sz="1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: 40</a:t>
            </a: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조 </a:t>
            </a:r>
            <a:r>
              <a:rPr lang="en-US" altLang="ko-KR" sz="1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8776</a:t>
            </a: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억원</a:t>
            </a:r>
            <a:r>
              <a:rPr lang="en-US" altLang="ko-KR" sz="1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(1381</a:t>
            </a:r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원 기준</a:t>
            </a:r>
            <a:r>
              <a:rPr lang="en-US" altLang="ko-KR" sz="1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)</a:t>
            </a:r>
            <a:endParaRPr lang="ko-KR" altLang="en-US" sz="12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78B050-5758-4D5E-A275-D0708C02BDF4}"/>
              </a:ext>
            </a:extLst>
          </p:cNvPr>
          <p:cNvSpPr txBox="1"/>
          <p:nvPr/>
        </p:nvSpPr>
        <p:spPr>
          <a:xfrm>
            <a:off x="789169" y="2230553"/>
            <a:ext cx="2662639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ko-KR" altLang="en-US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조명 시장의 생태계 변화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A84780A-A27A-4539-A688-A451A672CA11}"/>
              </a:ext>
            </a:extLst>
          </p:cNvPr>
          <p:cNvSpPr txBox="1"/>
          <p:nvPr/>
        </p:nvSpPr>
        <p:spPr>
          <a:xfrm>
            <a:off x="6276975" y="2230553"/>
            <a:ext cx="3124304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ko-KR" altLang="en-US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스마트조명 시장 국내외 현황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EACF062-C315-4A86-A6B2-EB2D77B474A1}"/>
              </a:ext>
            </a:extLst>
          </p:cNvPr>
          <p:cNvSpPr txBox="1"/>
          <p:nvPr/>
        </p:nvSpPr>
        <p:spPr>
          <a:xfrm>
            <a:off x="9093416" y="5354430"/>
            <a:ext cx="2880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1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* </a:t>
            </a:r>
            <a:r>
              <a:rPr lang="ko-KR" altLang="en-US" sz="1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출처 </a:t>
            </a:r>
            <a:r>
              <a:rPr lang="en-US" altLang="ko-KR" sz="1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: Smart Lighting Market (Markets and Markets 2018)</a:t>
            </a:r>
            <a:r>
              <a:rPr lang="ko-KR" altLang="en-US" sz="1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과 </a:t>
            </a:r>
            <a:r>
              <a:rPr lang="en-US" altLang="ko-KR" sz="1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DOE </a:t>
            </a:r>
            <a:r>
              <a:rPr lang="ko-KR" altLang="en-US" sz="1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자료로 시장규모 추정</a:t>
            </a:r>
            <a:r>
              <a:rPr lang="en-US" altLang="ko-KR" sz="1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, “</a:t>
            </a:r>
            <a:r>
              <a:rPr lang="ko-KR" altLang="en-US" sz="1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한국광산업진흥회 및 관세청 수출입 통계 활용하여 추정</a:t>
            </a:r>
          </a:p>
        </p:txBody>
      </p:sp>
    </p:spTree>
    <p:extLst>
      <p:ext uri="{BB962C8B-B14F-4D97-AF65-F5344CB8AC3E}">
        <p14:creationId xmlns:p14="http://schemas.microsoft.com/office/powerpoint/2010/main" val="2932823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138A9083-C45B-4989-B590-51FCE45B2495}"/>
              </a:ext>
            </a:extLst>
          </p:cNvPr>
          <p:cNvSpPr txBox="1"/>
          <p:nvPr/>
        </p:nvSpPr>
        <p:spPr>
          <a:xfrm>
            <a:off x="789169" y="712911"/>
            <a:ext cx="3100258" cy="1113570"/>
          </a:xfrm>
          <a:prstGeom prst="rect">
            <a:avLst/>
          </a:prstGeom>
          <a:noFill/>
          <a:effectLst>
            <a:innerShdw blurRad="63500" dist="50800" dir="13500000">
              <a:srgbClr val="DE5644">
                <a:alpha val="0"/>
              </a:srgbClr>
            </a:innerShdw>
          </a:effectLst>
        </p:spPr>
        <p:txBody>
          <a:bodyPr wrap="none" lIns="54000" tIns="18000" rIns="54000" bIns="18000" rtlCol="0">
            <a:spAutoFit/>
          </a:bodyPr>
          <a:lstStyle/>
          <a:p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 도로조명</a:t>
            </a:r>
            <a:endParaRPr lang="en-US" altLang="ko-KR" sz="3500" b="1" spc="-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특장점</a:t>
            </a:r>
            <a:endParaRPr lang="en-US" altLang="ko-KR" sz="3500" b="1" spc="-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A7C1ECF5-F6BC-47BD-9385-2E3013A15D8A}"/>
              </a:ext>
            </a:extLst>
          </p:cNvPr>
          <p:cNvCxnSpPr>
            <a:cxnSpLocks/>
          </p:cNvCxnSpPr>
          <p:nvPr/>
        </p:nvCxnSpPr>
        <p:spPr>
          <a:xfrm>
            <a:off x="820426" y="2130778"/>
            <a:ext cx="3069898" cy="0"/>
          </a:xfrm>
          <a:prstGeom prst="line">
            <a:avLst/>
          </a:prstGeom>
          <a:ln>
            <a:solidFill>
              <a:schemeClr val="accent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E1104F3-8077-9C5A-3AF7-C85C0AF845BE}"/>
              </a:ext>
            </a:extLst>
          </p:cNvPr>
          <p:cNvSpPr txBox="1"/>
          <p:nvPr/>
        </p:nvSpPr>
        <p:spPr>
          <a:xfrm>
            <a:off x="30894" y="104258"/>
            <a:ext cx="298210" cy="282573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pPr algn="ctr"/>
            <a:r>
              <a:rPr lang="en-US" altLang="ko-KR" sz="16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02</a:t>
            </a:r>
            <a:endParaRPr lang="ko-KR" altLang="en-US" sz="1600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F1AD6C-36FA-4B86-AF44-F8C3BCD01720}"/>
              </a:ext>
            </a:extLst>
          </p:cNvPr>
          <p:cNvSpPr txBox="1"/>
          <p:nvPr/>
        </p:nvSpPr>
        <p:spPr>
          <a:xfrm>
            <a:off x="408333" y="126042"/>
            <a:ext cx="2798124" cy="344128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defRPr sz="16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defRPr>
            </a:lvl1pPr>
          </a:lstStyle>
          <a:p>
            <a:r>
              <a:rPr lang="ko-KR" altLang="en-US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주요사업</a:t>
            </a:r>
            <a:r>
              <a:rPr lang="en-US" altLang="ko-KR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(Key Business)</a:t>
            </a:r>
            <a:endParaRPr lang="ko-KR" altLang="en-US" sz="2000" b="1" kern="100" spc="-4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3695CBDF-2F90-C0DE-6B85-24147FD1D3F8}"/>
              </a:ext>
            </a:extLst>
          </p:cNvPr>
          <p:cNvGrpSpPr/>
          <p:nvPr/>
        </p:nvGrpSpPr>
        <p:grpSpPr>
          <a:xfrm>
            <a:off x="1167991" y="2557625"/>
            <a:ext cx="10545647" cy="3934374"/>
            <a:chOff x="1271686" y="2435076"/>
            <a:chExt cx="10545647" cy="3934374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94215456-039F-FA12-4834-CB7EB91A8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1686" y="4692816"/>
              <a:ext cx="10545647" cy="1676634"/>
            </a:xfrm>
            <a:prstGeom prst="rect">
              <a:avLst/>
            </a:prstGeom>
          </p:spPr>
        </p:pic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C5125EF3-6FDB-8B2E-29AA-26B692C1F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1686" y="2435076"/>
              <a:ext cx="10221751" cy="225774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ECB32F-3229-32A0-A908-AA4D09BA920A}"/>
                </a:ext>
              </a:extLst>
            </p:cNvPr>
            <p:cNvSpPr txBox="1"/>
            <p:nvPr/>
          </p:nvSpPr>
          <p:spPr>
            <a:xfrm>
              <a:off x="1338406" y="2857670"/>
              <a:ext cx="2338048" cy="457685"/>
            </a:xfrm>
            <a:prstGeom prst="rect">
              <a:avLst/>
            </a:prstGeom>
            <a:noFill/>
            <a:effectLst>
              <a:innerShdw blurRad="63500" dist="50800" dir="13500000">
                <a:srgbClr val="DE5644">
                  <a:alpha val="0"/>
                </a:srgbClr>
              </a:innerShdw>
            </a:effectLst>
          </p:spPr>
          <p:txBody>
            <a:bodyPr wrap="square" lIns="54000" tIns="18000" rIns="54000" bIns="18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지능형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감지 시스템으로</a:t>
              </a:r>
              <a:endParaRPr lang="en-US" altLang="ko-KR" sz="1200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lnSpc>
                  <a:spcPct val="120000"/>
                </a:lnSpc>
              </a:pPr>
              <a:r>
                <a:rPr lang="en-US" altLang="ko-KR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60% </a:t>
              </a:r>
              <a:r>
                <a:rPr lang="ko-KR" altLang="en-US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이상의 에너지 소비량 절감</a:t>
              </a:r>
              <a:endParaRPr lang="en-US" altLang="ko-KR" sz="12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1DCDA99-5AB4-7ACA-F29B-CBFC03E3CAA0}"/>
                </a:ext>
              </a:extLst>
            </p:cNvPr>
            <p:cNvSpPr txBox="1"/>
            <p:nvPr/>
          </p:nvSpPr>
          <p:spPr>
            <a:xfrm>
              <a:off x="3889427" y="2857670"/>
              <a:ext cx="1868051" cy="457685"/>
            </a:xfrm>
            <a:prstGeom prst="rect">
              <a:avLst/>
            </a:prstGeom>
            <a:noFill/>
            <a:effectLst>
              <a:innerShdw blurRad="63500" dist="50800" dir="13500000">
                <a:srgbClr val="DE5644">
                  <a:alpha val="0"/>
                </a:srgbClr>
              </a:innerShdw>
            </a:effectLst>
          </p:spPr>
          <p:txBody>
            <a:bodyPr wrap="square" lIns="54000" tIns="18000" rIns="54000" bIns="18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AIoT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솔루션 프로그램을</a:t>
              </a:r>
              <a:endParaRPr lang="en-US" altLang="ko-KR" sz="1200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이용한 </a:t>
              </a:r>
              <a:r>
                <a:rPr lang="ko-KR" altLang="en-US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원격관리 및 제어</a:t>
              </a:r>
              <a:endParaRPr lang="en-US" altLang="ko-KR" sz="12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78419A-6F72-9B55-A05A-976D725E117E}"/>
                </a:ext>
              </a:extLst>
            </p:cNvPr>
            <p:cNvSpPr txBox="1"/>
            <p:nvPr/>
          </p:nvSpPr>
          <p:spPr>
            <a:xfrm>
              <a:off x="6434524" y="2857670"/>
              <a:ext cx="1868051" cy="457685"/>
            </a:xfrm>
            <a:prstGeom prst="rect">
              <a:avLst/>
            </a:prstGeom>
            <a:noFill/>
            <a:effectLst>
              <a:innerShdw blurRad="63500" dist="50800" dir="13500000">
                <a:srgbClr val="DE5644">
                  <a:alpha val="0"/>
                </a:srgbClr>
              </a:innerShdw>
            </a:effectLst>
          </p:spPr>
          <p:txBody>
            <a:bodyPr wrap="square" lIns="54000" tIns="18000" rIns="54000" bIns="18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지능형 조명 솔루션으로</a:t>
              </a:r>
              <a:endParaRPr lang="en-US" altLang="ko-KR" sz="1200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효율적인 범죄 예방</a:t>
              </a:r>
              <a:endParaRPr lang="en-US" altLang="ko-KR" sz="12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EEFCD7D-F574-05AA-CCC4-8BBD2FE5E913}"/>
                </a:ext>
              </a:extLst>
            </p:cNvPr>
            <p:cNvSpPr txBox="1"/>
            <p:nvPr/>
          </p:nvSpPr>
          <p:spPr>
            <a:xfrm>
              <a:off x="9052263" y="2857669"/>
              <a:ext cx="2441174" cy="457685"/>
            </a:xfrm>
            <a:prstGeom prst="rect">
              <a:avLst/>
            </a:prstGeom>
            <a:noFill/>
            <a:effectLst>
              <a:innerShdw blurRad="63500" dist="50800" dir="13500000">
                <a:srgbClr val="DE5644">
                  <a:alpha val="0"/>
                </a:srgbClr>
              </a:innerShdw>
            </a:effectLst>
          </p:spPr>
          <p:txBody>
            <a:bodyPr wrap="square" lIns="54000" tIns="18000" rIns="54000" bIns="18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조명기구 데이터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교통량 등 </a:t>
              </a:r>
              <a:endParaRPr lang="en-US" altLang="ko-KR" sz="1200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다양한 </a:t>
              </a:r>
              <a:r>
                <a:rPr lang="ko-KR" altLang="en-US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데이터 실시간 전송</a:t>
              </a:r>
              <a:endParaRPr lang="en-US" altLang="ko-KR" sz="12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4230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A7C1ECF5-F6BC-47BD-9385-2E3013A15D8A}"/>
              </a:ext>
            </a:extLst>
          </p:cNvPr>
          <p:cNvCxnSpPr>
            <a:cxnSpLocks/>
          </p:cNvCxnSpPr>
          <p:nvPr/>
        </p:nvCxnSpPr>
        <p:spPr>
          <a:xfrm>
            <a:off x="820426" y="2130778"/>
            <a:ext cx="3069898" cy="0"/>
          </a:xfrm>
          <a:prstGeom prst="line">
            <a:avLst/>
          </a:prstGeom>
          <a:ln>
            <a:solidFill>
              <a:schemeClr val="accent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E1104F3-8077-9C5A-3AF7-C85C0AF845BE}"/>
              </a:ext>
            </a:extLst>
          </p:cNvPr>
          <p:cNvSpPr txBox="1"/>
          <p:nvPr/>
        </p:nvSpPr>
        <p:spPr>
          <a:xfrm>
            <a:off x="30894" y="104258"/>
            <a:ext cx="298210" cy="282573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pPr algn="ctr"/>
            <a:r>
              <a:rPr lang="en-US" altLang="ko-KR" sz="16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02</a:t>
            </a:r>
            <a:endParaRPr lang="ko-KR" altLang="en-US" sz="1600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F1AD6C-36FA-4B86-AF44-F8C3BCD01720}"/>
              </a:ext>
            </a:extLst>
          </p:cNvPr>
          <p:cNvSpPr txBox="1"/>
          <p:nvPr/>
        </p:nvSpPr>
        <p:spPr>
          <a:xfrm>
            <a:off x="408333" y="126042"/>
            <a:ext cx="2798124" cy="344128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defRPr sz="16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defRPr>
            </a:lvl1pPr>
          </a:lstStyle>
          <a:p>
            <a:r>
              <a:rPr lang="ko-KR" altLang="en-US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주요사업</a:t>
            </a:r>
            <a:r>
              <a:rPr lang="en-US" altLang="ko-KR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(Key Business)</a:t>
            </a:r>
            <a:endParaRPr lang="ko-KR" altLang="en-US" sz="2000" b="1" kern="100" spc="-4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1C6107-5010-ED4C-76E3-DA27DB0B51D2}"/>
              </a:ext>
            </a:extLst>
          </p:cNvPr>
          <p:cNvSpPr txBox="1"/>
          <p:nvPr/>
        </p:nvSpPr>
        <p:spPr>
          <a:xfrm>
            <a:off x="789169" y="712911"/>
            <a:ext cx="4449987" cy="1113570"/>
          </a:xfrm>
          <a:prstGeom prst="rect">
            <a:avLst/>
          </a:prstGeom>
          <a:noFill/>
          <a:effectLst>
            <a:innerShdw blurRad="63500" dist="50800" dir="13500000">
              <a:srgbClr val="DE5644">
                <a:alpha val="0"/>
              </a:srgbClr>
            </a:innerShdw>
          </a:effectLst>
        </p:spPr>
        <p:txBody>
          <a:bodyPr wrap="none" lIns="54000" tIns="18000" rIns="54000" bIns="18000" rtlCol="0">
            <a:spAutoFit/>
          </a:bodyPr>
          <a:lstStyle/>
          <a:p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일체형 스마트 도로조명</a:t>
            </a:r>
            <a:endParaRPr lang="en-US" altLang="ko-KR" sz="3500" b="1" spc="-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경제적 효과</a:t>
            </a:r>
            <a:endParaRPr lang="en-US" altLang="ko-KR" sz="3500" b="1" spc="-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D7F45820-6522-2EE6-5738-B9E6482008C9}"/>
              </a:ext>
            </a:extLst>
          </p:cNvPr>
          <p:cNvGrpSpPr/>
          <p:nvPr/>
        </p:nvGrpSpPr>
        <p:grpSpPr>
          <a:xfrm>
            <a:off x="5323558" y="1604539"/>
            <a:ext cx="6517921" cy="2379248"/>
            <a:chOff x="5323558" y="1826481"/>
            <a:chExt cx="6517921" cy="23792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D180F2-AB80-F1BC-5259-33DFDB424A2D}"/>
                </a:ext>
              </a:extLst>
            </p:cNvPr>
            <p:cNvSpPr txBox="1"/>
            <p:nvPr/>
          </p:nvSpPr>
          <p:spPr>
            <a:xfrm>
              <a:off x="5323558" y="3986250"/>
              <a:ext cx="6517921" cy="219479"/>
            </a:xfrm>
            <a:prstGeom prst="rect">
              <a:avLst/>
            </a:prstGeom>
            <a:noFill/>
            <a:effectLst>
              <a:innerShdw blurRad="63500" dist="50800" dir="13500000">
                <a:srgbClr val="DE5644">
                  <a:alpha val="0"/>
                </a:srgbClr>
              </a:innerShdw>
            </a:effectLst>
          </p:spPr>
          <p:txBody>
            <a:bodyPr wrap="square" lIns="54000" tIns="18000" rIns="54000" bIns="1800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1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재래식 </a:t>
              </a:r>
              <a:r>
                <a:rPr lang="ko-KR" altLang="en-US" sz="1100" b="1" kern="10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방전가로등</a:t>
              </a:r>
              <a:r>
                <a:rPr lang="en-US" altLang="ko-KR" sz="11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LED</a:t>
              </a:r>
              <a:r>
                <a:rPr lang="ko-KR" altLang="en-US" sz="11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가로등</a:t>
              </a:r>
              <a:r>
                <a:rPr lang="en-US" altLang="ko-KR" sz="11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1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기존 </a:t>
              </a:r>
              <a:r>
                <a:rPr lang="ko-KR" altLang="en-US" sz="1100" b="1" kern="10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스마트가로등과</a:t>
              </a:r>
              <a:r>
                <a:rPr lang="ko-KR" altLang="en-US" sz="11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일체형 </a:t>
              </a:r>
              <a:r>
                <a:rPr lang="ko-KR" altLang="en-US" sz="1100" b="1" kern="10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스마트가로등</a:t>
              </a:r>
              <a:r>
                <a:rPr lang="ko-KR" altLang="en-US" sz="11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비용 비교 </a:t>
              </a:r>
              <a:r>
                <a:rPr lang="en-US" altLang="ko-KR" sz="11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1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단위</a:t>
              </a:r>
              <a:r>
                <a:rPr lang="en-US" altLang="ko-KR" sz="11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: </a:t>
              </a:r>
              <a:r>
                <a:rPr lang="ko-KR" altLang="en-US" sz="11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백만원</a:t>
              </a:r>
              <a:r>
                <a:rPr lang="en-US" altLang="ko-KR" sz="11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</a:p>
          </p:txBody>
        </p:sp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16DDCF4B-DD0A-8942-8042-539AF3D0D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23559" y="1826481"/>
              <a:ext cx="6433518" cy="2159769"/>
            </a:xfrm>
            <a:prstGeom prst="rect">
              <a:avLst/>
            </a:prstGeom>
          </p:spPr>
        </p:pic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E27CDAA2-0864-EA4A-F724-F9FC781DD7A2}"/>
              </a:ext>
            </a:extLst>
          </p:cNvPr>
          <p:cNvGrpSpPr/>
          <p:nvPr/>
        </p:nvGrpSpPr>
        <p:grpSpPr>
          <a:xfrm>
            <a:off x="5592932" y="4228887"/>
            <a:ext cx="5894772" cy="2432758"/>
            <a:chOff x="5592932" y="4450829"/>
            <a:chExt cx="5894772" cy="2432758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78A43CB0-767A-A496-4A18-EED5AB842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2932" y="4450829"/>
              <a:ext cx="5894772" cy="221327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594834-BE19-7AF1-2FED-5577D4289DDB}"/>
                </a:ext>
              </a:extLst>
            </p:cNvPr>
            <p:cNvSpPr txBox="1"/>
            <p:nvPr/>
          </p:nvSpPr>
          <p:spPr>
            <a:xfrm>
              <a:off x="5592932" y="6664108"/>
              <a:ext cx="5894772" cy="219479"/>
            </a:xfrm>
            <a:prstGeom prst="rect">
              <a:avLst/>
            </a:prstGeom>
            <a:noFill/>
            <a:effectLst>
              <a:innerShdw blurRad="63500" dist="50800" dir="13500000">
                <a:srgbClr val="DE5644">
                  <a:alpha val="0"/>
                </a:srgbClr>
              </a:innerShdw>
            </a:effectLst>
          </p:spPr>
          <p:txBody>
            <a:bodyPr wrap="square" lIns="54000" tIns="18000" rIns="54000" bIns="1800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1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가로등 </a:t>
              </a:r>
              <a:r>
                <a:rPr lang="en-US" altLang="ko-KR" sz="11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10</a:t>
              </a:r>
              <a:r>
                <a:rPr lang="ko-KR" altLang="en-US" sz="11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년간 운영에 따른 초기투자</a:t>
              </a:r>
              <a:r>
                <a:rPr lang="en-US" altLang="ko-KR" sz="11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1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전기요금</a:t>
              </a:r>
              <a:r>
                <a:rPr lang="en-US" altLang="ko-KR" sz="11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1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유지보수 비용 추산 </a:t>
              </a:r>
              <a:r>
                <a:rPr lang="en-US" altLang="ko-KR" sz="11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1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단위</a:t>
              </a:r>
              <a:r>
                <a:rPr lang="en-US" altLang="ko-KR" sz="11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: </a:t>
              </a:r>
              <a:r>
                <a:rPr lang="ko-KR" altLang="en-US" sz="11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백만원</a:t>
              </a:r>
              <a:r>
                <a:rPr lang="en-US" altLang="ko-KR" sz="11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F11BD4F6-D856-E6F2-6065-9FD4B95EE49E}"/>
              </a:ext>
            </a:extLst>
          </p:cNvPr>
          <p:cNvGrpSpPr/>
          <p:nvPr/>
        </p:nvGrpSpPr>
        <p:grpSpPr>
          <a:xfrm>
            <a:off x="820426" y="2531166"/>
            <a:ext cx="3849228" cy="3926611"/>
            <a:chOff x="408235" y="5202226"/>
            <a:chExt cx="3131603" cy="392661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E29B04-8B8B-0F35-3D6A-8E018F90538B}"/>
                </a:ext>
              </a:extLst>
            </p:cNvPr>
            <p:cNvSpPr txBox="1"/>
            <p:nvPr/>
          </p:nvSpPr>
          <p:spPr>
            <a:xfrm>
              <a:off x="408235" y="5532245"/>
              <a:ext cx="3131603" cy="2008879"/>
            </a:xfrm>
            <a:prstGeom prst="rect">
              <a:avLst/>
            </a:prstGeom>
            <a:noFill/>
            <a:effectLst>
              <a:innerShdw blurRad="63500" dist="50800" dir="13500000">
                <a:srgbClr val="DE5644">
                  <a:alpha val="0"/>
                </a:srgbClr>
              </a:innerShdw>
            </a:effectLst>
          </p:spPr>
          <p:txBody>
            <a:bodyPr wrap="square" lIns="54000" tIns="18000" rIns="54000" bIns="18000" rtlCol="0">
              <a:spAutoFit/>
            </a:bodyPr>
            <a:lstStyle/>
            <a:p>
              <a:pPr marL="171450" indent="-17145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초기투자비용</a:t>
              </a:r>
              <a:r>
                <a:rPr lang="en-US" altLang="ko-KR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제품 구매 및 공사비</a:t>
              </a:r>
              <a:r>
                <a:rPr lang="en-US" altLang="ko-KR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 : </a:t>
              </a:r>
            </a:p>
            <a:p>
              <a:pPr marL="177800" indent="-177800" algn="just">
                <a:lnSpc>
                  <a:spcPct val="120000"/>
                </a:lnSpc>
              </a:pP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방전등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250W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가로등 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억원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LED125W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가로등 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1.3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억원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기존 </a:t>
              </a:r>
              <a:r>
                <a:rPr lang="ko-KR" altLang="en-US" sz="1200" kern="10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스마트가로등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2.2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억원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</a:p>
            <a:p>
              <a:pPr marL="177800" indent="-177800" algn="just">
                <a:lnSpc>
                  <a:spcPct val="120000"/>
                </a:lnSpc>
              </a:pP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일체형 </a:t>
              </a:r>
              <a:r>
                <a:rPr lang="ko-KR" altLang="en-US" sz="1200" kern="10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스마트가로등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1.9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억원 소요</a:t>
              </a:r>
              <a:endParaRPr lang="en-US" altLang="ko-KR" sz="1200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177800" indent="-177800" algn="just">
                <a:lnSpc>
                  <a:spcPct val="120000"/>
                </a:lnSpc>
              </a:pPr>
              <a:endParaRPr lang="en-US" altLang="ko-KR" sz="1200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171450" indent="-17145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연간 전기요금비용</a:t>
              </a:r>
              <a:r>
                <a:rPr lang="en-US" altLang="ko-KR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(13</a:t>
              </a:r>
              <a:r>
                <a:rPr lang="ko-KR" altLang="en-US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시간</a:t>
              </a:r>
              <a:r>
                <a:rPr lang="en-US" altLang="ko-KR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/</a:t>
              </a:r>
              <a:r>
                <a:rPr lang="ko-KR" altLang="en-US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일 운영기준</a:t>
              </a:r>
              <a:r>
                <a:rPr lang="en-US" altLang="ko-KR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 : </a:t>
              </a:r>
            </a:p>
            <a:p>
              <a:pPr marL="177800" indent="-177800" algn="just">
                <a:lnSpc>
                  <a:spcPct val="120000"/>
                </a:lnSpc>
              </a:pP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방전등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250W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가로등 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46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백만원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LED125W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가로등 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21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백만원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기존 </a:t>
              </a:r>
              <a:r>
                <a:rPr lang="ko-KR" altLang="en-US" sz="1200" kern="10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스마트가로등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11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백만원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</a:p>
            <a:p>
              <a:pPr marL="177800" indent="-177800" algn="just">
                <a:lnSpc>
                  <a:spcPct val="120000"/>
                </a:lnSpc>
              </a:pP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일체형 </a:t>
              </a:r>
              <a:r>
                <a:rPr lang="ko-KR" altLang="en-US" sz="1200" kern="10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스마트가로등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8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백만원 소요</a:t>
              </a:r>
              <a:endParaRPr lang="en-US" altLang="ko-KR" sz="1200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E651C0-7544-4B2F-8C45-2657E4E8A8BB}"/>
                </a:ext>
              </a:extLst>
            </p:cNvPr>
            <p:cNvSpPr txBox="1"/>
            <p:nvPr/>
          </p:nvSpPr>
          <p:spPr>
            <a:xfrm>
              <a:off x="408235" y="5202226"/>
              <a:ext cx="1032384" cy="313350"/>
            </a:xfrm>
            <a:prstGeom prst="rect">
              <a:avLst/>
            </a:prstGeom>
            <a:noFill/>
          </p:spPr>
          <p:txBody>
            <a:bodyPr wrap="none" lIns="54000" tIns="18000" rIns="54000" bIns="18000" rtlCol="0">
              <a:spAutoFit/>
            </a:bodyPr>
            <a:lstStyle/>
            <a:p>
              <a:r>
                <a:rPr lang="ko-KR" altLang="en-US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투자비용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7B2B552-9B11-8EAE-2963-0E2CB175D348}"/>
                </a:ext>
              </a:extLst>
            </p:cNvPr>
            <p:cNvSpPr txBox="1"/>
            <p:nvPr/>
          </p:nvSpPr>
          <p:spPr>
            <a:xfrm>
              <a:off x="408235" y="8006354"/>
              <a:ext cx="3131603" cy="1122483"/>
            </a:xfrm>
            <a:prstGeom prst="rect">
              <a:avLst/>
            </a:prstGeom>
            <a:noFill/>
            <a:effectLst>
              <a:innerShdw blurRad="63500" dist="50800" dir="13500000">
                <a:srgbClr val="DE5644">
                  <a:alpha val="0"/>
                </a:srgbClr>
              </a:innerShdw>
            </a:effectLst>
          </p:spPr>
          <p:txBody>
            <a:bodyPr wrap="square" lIns="54000" tIns="18000" rIns="54000" bIns="18000" rtlCol="0">
              <a:spAutoFit/>
            </a:bodyPr>
            <a:lstStyle/>
            <a:p>
              <a:pPr marL="171450" indent="-17145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초기 투자비용 </a:t>
              </a:r>
              <a:r>
                <a:rPr lang="ko-KR" altLang="en-US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절감</a:t>
              </a:r>
              <a:endParaRPr lang="en-US" altLang="ko-KR" sz="12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-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기존 </a:t>
              </a:r>
              <a:r>
                <a:rPr lang="ko-KR" altLang="en-US" sz="1200" kern="10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스마트가로등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대비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약 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14%</a:t>
              </a:r>
            </a:p>
            <a:p>
              <a:pPr marL="182563" indent="-182563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연간 전기요금 </a:t>
              </a:r>
              <a:r>
                <a:rPr lang="ko-KR" altLang="en-US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절감</a:t>
              </a:r>
              <a:endParaRPr lang="en-US" altLang="ko-KR" sz="12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-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기존 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LED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등 대비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약 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62%</a:t>
              </a:r>
            </a:p>
            <a:p>
              <a:pPr algn="just">
                <a:lnSpc>
                  <a:spcPct val="120000"/>
                </a:lnSpc>
              </a:pP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-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기존 </a:t>
              </a:r>
              <a:r>
                <a:rPr lang="ko-KR" altLang="en-US" sz="1200" kern="10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스마트가로등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대비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약 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28%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524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BC4D8B5E-6759-DA55-20CC-F27B626F85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902578"/>
              </p:ext>
            </p:extLst>
          </p:nvPr>
        </p:nvGraphicFramePr>
        <p:xfrm>
          <a:off x="3275686" y="2069222"/>
          <a:ext cx="5402884" cy="1409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721">
                  <a:extLst>
                    <a:ext uri="{9D8B030D-6E8A-4147-A177-3AD203B41FA5}">
                      <a16:colId xmlns:a16="http://schemas.microsoft.com/office/drawing/2014/main" val="2230711107"/>
                    </a:ext>
                  </a:extLst>
                </a:gridCol>
                <a:gridCol w="1350721">
                  <a:extLst>
                    <a:ext uri="{9D8B030D-6E8A-4147-A177-3AD203B41FA5}">
                      <a16:colId xmlns:a16="http://schemas.microsoft.com/office/drawing/2014/main" val="3201182654"/>
                    </a:ext>
                  </a:extLst>
                </a:gridCol>
                <a:gridCol w="1350721">
                  <a:extLst>
                    <a:ext uri="{9D8B030D-6E8A-4147-A177-3AD203B41FA5}">
                      <a16:colId xmlns:a16="http://schemas.microsoft.com/office/drawing/2014/main" val="2071819395"/>
                    </a:ext>
                  </a:extLst>
                </a:gridCol>
                <a:gridCol w="1350721">
                  <a:extLst>
                    <a:ext uri="{9D8B030D-6E8A-4147-A177-3AD203B41FA5}">
                      <a16:colId xmlns:a16="http://schemas.microsoft.com/office/drawing/2014/main" val="3208369371"/>
                    </a:ext>
                  </a:extLst>
                </a:gridCol>
              </a:tblGrid>
              <a:tr h="1071363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등주</a:t>
                      </a:r>
                      <a:r>
                        <a:rPr lang="ko-KR" alt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부착형</a:t>
                      </a:r>
                      <a:endParaRPr lang="en-US" altLang="ko-KR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스마트</a:t>
                      </a:r>
                      <a:endParaRPr lang="en-US" altLang="ko-KR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제어기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>
                        <a:solidFill>
                          <a:schemeClr val="accent1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>
                        <a:solidFill>
                          <a:schemeClr val="accent1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1386914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스마트 센서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스마트 컨트롤러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IoT </a:t>
                      </a:r>
                      <a:r>
                        <a:rPr lang="ko-KR" altLang="en-US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게이트웨이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747472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138A9083-C45B-4989-B590-51FCE45B2495}"/>
              </a:ext>
            </a:extLst>
          </p:cNvPr>
          <p:cNvSpPr txBox="1"/>
          <p:nvPr/>
        </p:nvSpPr>
        <p:spPr>
          <a:xfrm>
            <a:off x="789169" y="712911"/>
            <a:ext cx="4438766" cy="1113570"/>
          </a:xfrm>
          <a:prstGeom prst="rect">
            <a:avLst/>
          </a:prstGeom>
          <a:noFill/>
          <a:effectLst>
            <a:innerShdw blurRad="63500" dist="50800" dir="13500000">
              <a:srgbClr val="DE5644">
                <a:alpha val="0"/>
              </a:srgbClr>
            </a:innerShdw>
          </a:effectLst>
        </p:spPr>
        <p:txBody>
          <a:bodyPr wrap="none" lIns="54000" tIns="18000" rIns="54000" bIns="18000" rtlCol="0">
            <a:spAutoFit/>
          </a:bodyPr>
          <a:lstStyle/>
          <a:p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 시스템</a:t>
            </a:r>
            <a:br>
              <a:rPr lang="en-US" altLang="ko-KR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 </a:t>
            </a:r>
            <a:r>
              <a:rPr lang="en-US" altLang="ko-KR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LED </a:t>
            </a:r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조명 시스템</a:t>
            </a:r>
            <a:endParaRPr lang="en-US" altLang="ko-KR" sz="3500" b="1" spc="-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1104F3-8077-9C5A-3AF7-C85C0AF845BE}"/>
              </a:ext>
            </a:extLst>
          </p:cNvPr>
          <p:cNvSpPr txBox="1"/>
          <p:nvPr/>
        </p:nvSpPr>
        <p:spPr>
          <a:xfrm>
            <a:off x="30894" y="104258"/>
            <a:ext cx="298210" cy="282573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pPr algn="ctr"/>
            <a:r>
              <a:rPr lang="en-US" altLang="ko-KR" sz="16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02</a:t>
            </a:r>
            <a:endParaRPr lang="ko-KR" altLang="en-US" sz="1600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F1AD6C-36FA-4B86-AF44-F8C3BCD01720}"/>
              </a:ext>
            </a:extLst>
          </p:cNvPr>
          <p:cNvSpPr txBox="1"/>
          <p:nvPr/>
        </p:nvSpPr>
        <p:spPr>
          <a:xfrm>
            <a:off x="408333" y="126042"/>
            <a:ext cx="2798124" cy="344128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defRPr sz="16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defRPr>
            </a:lvl1pPr>
          </a:lstStyle>
          <a:p>
            <a:r>
              <a:rPr lang="ko-KR" altLang="en-US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주요사업</a:t>
            </a:r>
            <a:r>
              <a:rPr lang="en-US" altLang="ko-KR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(Key Business)</a:t>
            </a:r>
            <a:endParaRPr lang="ko-KR" altLang="en-US" sz="2000" b="1" kern="100" spc="-4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64557F9B-32AD-4329-8BF4-1BEC79F784F0}"/>
              </a:ext>
            </a:extLst>
          </p:cNvPr>
          <p:cNvGrpSpPr/>
          <p:nvPr/>
        </p:nvGrpSpPr>
        <p:grpSpPr>
          <a:xfrm>
            <a:off x="820426" y="2531166"/>
            <a:ext cx="3131603" cy="1009303"/>
            <a:chOff x="408235" y="5202226"/>
            <a:chExt cx="3131603" cy="1009303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6AC3DF7-6251-4F04-86EC-4062E220BE41}"/>
                </a:ext>
              </a:extLst>
            </p:cNvPr>
            <p:cNvSpPr txBox="1"/>
            <p:nvPr/>
          </p:nvSpPr>
          <p:spPr>
            <a:xfrm>
              <a:off x="408235" y="5532245"/>
              <a:ext cx="3131603" cy="679284"/>
            </a:xfrm>
            <a:prstGeom prst="rect">
              <a:avLst/>
            </a:prstGeom>
            <a:noFill/>
            <a:effectLst>
              <a:innerShdw blurRad="63500" dist="50800" dir="13500000">
                <a:srgbClr val="DE5644">
                  <a:alpha val="0"/>
                </a:srgbClr>
              </a:innerShdw>
            </a:effectLst>
          </p:spPr>
          <p:txBody>
            <a:bodyPr wrap="square" lIns="54000" tIns="18000" rIns="54000" bIns="18000" rtlCol="0">
              <a:spAutoFit/>
            </a:bodyPr>
            <a:lstStyle/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등주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부착형 스마트제어기</a:t>
              </a:r>
              <a:endParaRPr lang="en-US" altLang="ko-KR" sz="1200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등기구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부착형 스마트제어기</a:t>
              </a:r>
              <a:endParaRPr lang="en-US" altLang="ko-KR" sz="1200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일체형 스마트 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LED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가로등</a:t>
              </a:r>
              <a:endParaRPr lang="en-US" altLang="ko-KR" sz="1200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B538CFE-7C31-4D4D-9A5B-177556921402}"/>
                </a:ext>
              </a:extLst>
            </p:cNvPr>
            <p:cNvSpPr txBox="1"/>
            <p:nvPr/>
          </p:nvSpPr>
          <p:spPr>
            <a:xfrm>
              <a:off x="408235" y="5202226"/>
              <a:ext cx="2119220" cy="313350"/>
            </a:xfrm>
            <a:prstGeom prst="rect">
              <a:avLst/>
            </a:prstGeom>
            <a:noFill/>
          </p:spPr>
          <p:txBody>
            <a:bodyPr wrap="none" lIns="54000" tIns="18000" rIns="54000" bIns="18000" rtlCol="0">
              <a:spAutoFit/>
            </a:bodyPr>
            <a:lstStyle/>
            <a:p>
              <a:r>
                <a:rPr lang="ko-KR" altLang="en-US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제품군에 따른 분류</a:t>
              </a: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5C43CCD2-B69D-5ECE-0E5D-0ACFB1780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253" y="2110413"/>
            <a:ext cx="876549" cy="88916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FD941F0-66B4-B9C4-A748-C80DB6E92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231" y="2246604"/>
            <a:ext cx="1073908" cy="75297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E0CA2AC-FDF8-B345-B5A0-E80CA880F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690441" y="2068265"/>
            <a:ext cx="648496" cy="1109648"/>
          </a:xfrm>
          <a:prstGeom prst="rect">
            <a:avLst/>
          </a:prstGeom>
        </p:spPr>
      </p:pic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AE6A3EB6-6AA3-8BED-26EE-9D5C9FC81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558675"/>
              </p:ext>
            </p:extLst>
          </p:nvPr>
        </p:nvGraphicFramePr>
        <p:xfrm>
          <a:off x="3275686" y="3600724"/>
          <a:ext cx="5402884" cy="1409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721">
                  <a:extLst>
                    <a:ext uri="{9D8B030D-6E8A-4147-A177-3AD203B41FA5}">
                      <a16:colId xmlns:a16="http://schemas.microsoft.com/office/drawing/2014/main" val="2230711107"/>
                    </a:ext>
                  </a:extLst>
                </a:gridCol>
                <a:gridCol w="1350721">
                  <a:extLst>
                    <a:ext uri="{9D8B030D-6E8A-4147-A177-3AD203B41FA5}">
                      <a16:colId xmlns:a16="http://schemas.microsoft.com/office/drawing/2014/main" val="3201182654"/>
                    </a:ext>
                  </a:extLst>
                </a:gridCol>
                <a:gridCol w="1350721">
                  <a:extLst>
                    <a:ext uri="{9D8B030D-6E8A-4147-A177-3AD203B41FA5}">
                      <a16:colId xmlns:a16="http://schemas.microsoft.com/office/drawing/2014/main" val="2071819395"/>
                    </a:ext>
                  </a:extLst>
                </a:gridCol>
                <a:gridCol w="1350721">
                  <a:extLst>
                    <a:ext uri="{9D8B030D-6E8A-4147-A177-3AD203B41FA5}">
                      <a16:colId xmlns:a16="http://schemas.microsoft.com/office/drawing/2014/main" val="3208369371"/>
                    </a:ext>
                  </a:extLst>
                </a:gridCol>
              </a:tblGrid>
              <a:tr h="1071363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등기구</a:t>
                      </a:r>
                      <a:r>
                        <a:rPr lang="ko-KR" alt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부착형</a:t>
                      </a:r>
                      <a:endParaRPr lang="en-US" altLang="ko-KR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스마트</a:t>
                      </a:r>
                      <a:endParaRPr lang="en-US" altLang="ko-KR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제어기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>
                        <a:solidFill>
                          <a:schemeClr val="accent1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>
                        <a:solidFill>
                          <a:schemeClr val="accent1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1386914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프리미엄 제어기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스탠다드 제어기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이코노미 제어기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747472"/>
                  </a:ext>
                </a:extLst>
              </a:tr>
            </a:tbl>
          </a:graphicData>
        </a:graphic>
      </p:graphicFrame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F538C63D-F6A4-3F1B-E2D3-660A59CC64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403234"/>
              </p:ext>
            </p:extLst>
          </p:nvPr>
        </p:nvGraphicFramePr>
        <p:xfrm>
          <a:off x="3275686" y="5132226"/>
          <a:ext cx="5402884" cy="1409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721">
                  <a:extLst>
                    <a:ext uri="{9D8B030D-6E8A-4147-A177-3AD203B41FA5}">
                      <a16:colId xmlns:a16="http://schemas.microsoft.com/office/drawing/2014/main" val="2230711107"/>
                    </a:ext>
                  </a:extLst>
                </a:gridCol>
                <a:gridCol w="2701442">
                  <a:extLst>
                    <a:ext uri="{9D8B030D-6E8A-4147-A177-3AD203B41FA5}">
                      <a16:colId xmlns:a16="http://schemas.microsoft.com/office/drawing/2014/main" val="3201182654"/>
                    </a:ext>
                  </a:extLst>
                </a:gridCol>
                <a:gridCol w="1350721">
                  <a:extLst>
                    <a:ext uri="{9D8B030D-6E8A-4147-A177-3AD203B41FA5}">
                      <a16:colId xmlns:a16="http://schemas.microsoft.com/office/drawing/2014/main" val="3208369371"/>
                    </a:ext>
                  </a:extLst>
                </a:gridCol>
              </a:tblGrid>
              <a:tr h="1071363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일체형</a:t>
                      </a:r>
                      <a:endParaRPr lang="en-US" altLang="ko-KR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스마트</a:t>
                      </a:r>
                      <a:endParaRPr lang="en-US" altLang="ko-KR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LED</a:t>
                      </a:r>
                      <a:r>
                        <a:rPr lang="ko-KR" alt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가로등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1386914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스마트센서</a:t>
                      </a:r>
                      <a:r>
                        <a:rPr lang="en-US" altLang="ko-KR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+</a:t>
                      </a:r>
                      <a:r>
                        <a:rPr lang="ko-KR" altLang="en-US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컨버터</a:t>
                      </a:r>
                      <a:r>
                        <a:rPr lang="en-US" altLang="ko-KR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+</a:t>
                      </a:r>
                      <a:r>
                        <a:rPr lang="ko-KR" altLang="en-US" sz="11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등기구</a:t>
                      </a:r>
                      <a:endParaRPr lang="ko-KR" altLang="en-US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일체형 가로등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747472"/>
                  </a:ext>
                </a:extLst>
              </a:tr>
            </a:tbl>
          </a:graphicData>
        </a:graphic>
      </p:graphicFrame>
      <p:pic>
        <p:nvPicPr>
          <p:cNvPr id="16" name="그림 15">
            <a:extLst>
              <a:ext uri="{FF2B5EF4-FFF2-40B4-BE49-F238E27FC236}">
                <a16:creationId xmlns:a16="http://schemas.microsoft.com/office/drawing/2014/main" id="{E99C921F-3E39-E0AE-4B23-18ED537AA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420" y="3794106"/>
            <a:ext cx="922382" cy="727263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3F89530-0135-F5D2-C0D6-D7E76C876D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1036" y="3794106"/>
            <a:ext cx="859492" cy="727263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3C5036A8-85D5-4BCB-E6F7-4ADD5AF7B2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6172" y="3794106"/>
            <a:ext cx="859492" cy="75686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69A02CB4-1611-61AF-7E1D-1A21ECA254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6272" y="5203974"/>
            <a:ext cx="448385" cy="465306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32E14EEA-0A22-183B-CEDE-76A08D1EE1F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5509" y="5611638"/>
            <a:ext cx="968035" cy="45086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6EE5F76F-87F1-AEB8-5CFB-1C6A42CA04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9837" y="5234693"/>
            <a:ext cx="1035406" cy="376945"/>
          </a:xfrm>
          <a:prstGeom prst="rect">
            <a:avLst/>
          </a:prstGeom>
        </p:spPr>
      </p:pic>
      <p:sp>
        <p:nvSpPr>
          <p:cNvPr id="29" name="화살표: 오른쪽 28">
            <a:extLst>
              <a:ext uri="{FF2B5EF4-FFF2-40B4-BE49-F238E27FC236}">
                <a16:creationId xmlns:a16="http://schemas.microsoft.com/office/drawing/2014/main" id="{D0DAAE8B-223C-B4ED-4205-36DA2D21053E}"/>
              </a:ext>
            </a:extLst>
          </p:cNvPr>
          <p:cNvSpPr/>
          <p:nvPr/>
        </p:nvSpPr>
        <p:spPr>
          <a:xfrm>
            <a:off x="6849589" y="5436627"/>
            <a:ext cx="313112" cy="53440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36000" bIns="0" rtlCol="0" anchor="ctr"/>
          <a:lstStyle/>
          <a:p>
            <a:pPr algn="ctr"/>
            <a:endParaRPr lang="ko-KR" altLang="en-US" sz="360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Poppins ExtraLight" panose="00000300000000000000" pitchFamily="2" charset="0"/>
              <a:cs typeface="Poppins ExtraLight" panose="000003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4CBC75-5350-743B-2A7B-421E42A2815E}"/>
              </a:ext>
            </a:extLst>
          </p:cNvPr>
          <p:cNvSpPr txBox="1"/>
          <p:nvPr/>
        </p:nvSpPr>
        <p:spPr>
          <a:xfrm>
            <a:off x="6062624" y="5737064"/>
            <a:ext cx="48731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결합</a:t>
            </a: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4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4E14D3ED-5E6D-9C59-0C24-23FF7597B4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9284" y="5423165"/>
            <a:ext cx="1373268" cy="499370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BD36837F-681E-216E-5C1C-F20D064526D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09635" y="1391610"/>
            <a:ext cx="1513743" cy="5150307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067659AD-606C-A143-3497-EEF0A663AC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2170">
            <a:off x="9961906" y="2876424"/>
            <a:ext cx="416986" cy="422986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612C6C09-C2E8-6E8A-BE4A-C74B21D269A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36004">
            <a:off x="9736007" y="1697925"/>
            <a:ext cx="291970" cy="257108"/>
          </a:xfrm>
          <a:prstGeom prst="rect">
            <a:avLst/>
          </a:prstGeom>
        </p:spPr>
      </p:pic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174B8284-B67B-5195-B529-0B118E8E5D11}"/>
              </a:ext>
            </a:extLst>
          </p:cNvPr>
          <p:cNvSpPr/>
          <p:nvPr/>
        </p:nvSpPr>
        <p:spPr>
          <a:xfrm>
            <a:off x="9764624" y="2796611"/>
            <a:ext cx="807345" cy="699351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36000" bIns="0" rtlCol="0" anchor="ctr"/>
          <a:lstStyle/>
          <a:p>
            <a:pPr algn="ctr"/>
            <a:endParaRPr lang="ko-KR" altLang="en-US" sz="360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Poppins ExtraLight" panose="00000300000000000000" pitchFamily="2" charset="0"/>
              <a:cs typeface="Poppins ExtraLight" panose="00000300000000000000" pitchFamily="2" charset="0"/>
            </a:endParaRP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493F6AC4-2C0A-E74F-6778-DF2CED7C647A}"/>
              </a:ext>
            </a:extLst>
          </p:cNvPr>
          <p:cNvSpPr/>
          <p:nvPr/>
        </p:nvSpPr>
        <p:spPr>
          <a:xfrm>
            <a:off x="9406759" y="1352374"/>
            <a:ext cx="807345" cy="699351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36000" bIns="0" rtlCol="0" anchor="ctr"/>
          <a:lstStyle/>
          <a:p>
            <a:pPr algn="ctr"/>
            <a:endParaRPr lang="ko-KR" altLang="en-US" sz="360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Poppins ExtraLight" panose="00000300000000000000" pitchFamily="2" charset="0"/>
              <a:cs typeface="Poppins ExtraLight" panose="00000300000000000000" pitchFamily="2" charset="0"/>
            </a:endParaRPr>
          </a:p>
        </p:txBody>
      </p:sp>
      <p:pic>
        <p:nvPicPr>
          <p:cNvPr id="42" name="그림 41">
            <a:extLst>
              <a:ext uri="{FF2B5EF4-FFF2-40B4-BE49-F238E27FC236}">
                <a16:creationId xmlns:a16="http://schemas.microsoft.com/office/drawing/2014/main" id="{86F42080-EDA9-6F67-81C3-A40CCBBEF80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3339" y="2069222"/>
            <a:ext cx="376680" cy="644540"/>
          </a:xfrm>
          <a:prstGeom prst="rect">
            <a:avLst/>
          </a:prstGeom>
        </p:spPr>
      </p:pic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E40E05A6-5CFC-EA78-75E0-2F3E965ACB93}"/>
              </a:ext>
            </a:extLst>
          </p:cNvPr>
          <p:cNvSpPr/>
          <p:nvPr/>
        </p:nvSpPr>
        <p:spPr>
          <a:xfrm>
            <a:off x="10168296" y="2041816"/>
            <a:ext cx="807345" cy="699351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36000" bIns="0" rtlCol="0" anchor="ctr"/>
          <a:lstStyle/>
          <a:p>
            <a:pPr algn="ctr"/>
            <a:endParaRPr lang="ko-KR" altLang="en-US" sz="360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Poppins ExtraLight" panose="00000300000000000000" pitchFamily="2" charset="0"/>
              <a:cs typeface="Poppins ExtraLight" panose="00000300000000000000" pitchFamily="2" charset="0"/>
            </a:endParaRP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A506C633-B3B1-A78C-0974-DCED8F6E73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789250">
            <a:off x="10274444" y="4900974"/>
            <a:ext cx="612577" cy="429508"/>
          </a:xfrm>
          <a:prstGeom prst="rect">
            <a:avLst/>
          </a:prstGeom>
        </p:spPr>
      </p:pic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29BFBDA1-EF1A-0416-497A-81512CA79340}"/>
              </a:ext>
            </a:extLst>
          </p:cNvPr>
          <p:cNvSpPr/>
          <p:nvPr/>
        </p:nvSpPr>
        <p:spPr>
          <a:xfrm>
            <a:off x="10168296" y="4782549"/>
            <a:ext cx="807345" cy="699351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36000" bIns="0" rtlCol="0" anchor="ctr"/>
          <a:lstStyle/>
          <a:p>
            <a:pPr algn="ctr"/>
            <a:endParaRPr lang="ko-KR" altLang="en-US" sz="360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Poppins ExtraLight" panose="00000300000000000000" pitchFamily="2" charset="0"/>
              <a:cs typeface="Poppins ExtraLight" panose="000003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DAF2951-3AC2-CD49-36B5-745D2076A798}"/>
              </a:ext>
            </a:extLst>
          </p:cNvPr>
          <p:cNvSpPr txBox="1"/>
          <p:nvPr/>
        </p:nvSpPr>
        <p:spPr>
          <a:xfrm>
            <a:off x="9179866" y="6386342"/>
            <a:ext cx="2426946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 센서</a:t>
            </a:r>
            <a:r>
              <a:rPr lang="en-US" altLang="ko-KR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제어기 설치 시 부착 장소</a:t>
            </a:r>
          </a:p>
        </p:txBody>
      </p:sp>
    </p:spTree>
    <p:extLst>
      <p:ext uri="{BB962C8B-B14F-4D97-AF65-F5344CB8AC3E}">
        <p14:creationId xmlns:p14="http://schemas.microsoft.com/office/powerpoint/2010/main" val="2740541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138A9083-C45B-4989-B590-51FCE45B2495}"/>
              </a:ext>
            </a:extLst>
          </p:cNvPr>
          <p:cNvSpPr txBox="1"/>
          <p:nvPr/>
        </p:nvSpPr>
        <p:spPr>
          <a:xfrm>
            <a:off x="789169" y="712911"/>
            <a:ext cx="4438766" cy="1113570"/>
          </a:xfrm>
          <a:prstGeom prst="rect">
            <a:avLst/>
          </a:prstGeom>
          <a:noFill/>
          <a:effectLst>
            <a:innerShdw blurRad="63500" dist="50800" dir="13500000">
              <a:srgbClr val="DE5644">
                <a:alpha val="0"/>
              </a:srgbClr>
            </a:innerShdw>
          </a:effectLst>
        </p:spPr>
        <p:txBody>
          <a:bodyPr wrap="none" lIns="54000" tIns="18000" rIns="54000" bIns="18000" rtlCol="0">
            <a:spAutoFit/>
          </a:bodyPr>
          <a:lstStyle/>
          <a:p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 시스템</a:t>
            </a:r>
            <a:br>
              <a:rPr lang="en-US" altLang="ko-KR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 </a:t>
            </a:r>
            <a:r>
              <a:rPr lang="en-US" altLang="ko-KR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LED </a:t>
            </a:r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조명 시스템</a:t>
            </a:r>
            <a:endParaRPr lang="en-US" altLang="ko-KR" sz="3500" b="1" spc="-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A7C1ECF5-F6BC-47BD-9385-2E3013A15D8A}"/>
              </a:ext>
            </a:extLst>
          </p:cNvPr>
          <p:cNvCxnSpPr>
            <a:cxnSpLocks/>
          </p:cNvCxnSpPr>
          <p:nvPr/>
        </p:nvCxnSpPr>
        <p:spPr>
          <a:xfrm>
            <a:off x="820426" y="2130778"/>
            <a:ext cx="3069898" cy="0"/>
          </a:xfrm>
          <a:prstGeom prst="line">
            <a:avLst/>
          </a:prstGeom>
          <a:ln>
            <a:solidFill>
              <a:schemeClr val="accent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E1104F3-8077-9C5A-3AF7-C85C0AF845BE}"/>
              </a:ext>
            </a:extLst>
          </p:cNvPr>
          <p:cNvSpPr txBox="1"/>
          <p:nvPr/>
        </p:nvSpPr>
        <p:spPr>
          <a:xfrm>
            <a:off x="30894" y="104258"/>
            <a:ext cx="298210" cy="282573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pPr algn="ctr"/>
            <a:r>
              <a:rPr lang="en-US" altLang="ko-KR" sz="16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02</a:t>
            </a:r>
            <a:endParaRPr lang="ko-KR" altLang="en-US" sz="1600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F1AD6C-36FA-4B86-AF44-F8C3BCD01720}"/>
              </a:ext>
            </a:extLst>
          </p:cNvPr>
          <p:cNvSpPr txBox="1"/>
          <p:nvPr/>
        </p:nvSpPr>
        <p:spPr>
          <a:xfrm>
            <a:off x="408333" y="126042"/>
            <a:ext cx="2798124" cy="344128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defRPr sz="16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defRPr>
            </a:lvl1pPr>
          </a:lstStyle>
          <a:p>
            <a:r>
              <a:rPr lang="ko-KR" altLang="en-US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주요사업</a:t>
            </a:r>
            <a:r>
              <a:rPr lang="en-US" altLang="ko-KR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(Key Business)</a:t>
            </a:r>
            <a:endParaRPr lang="ko-KR" altLang="en-US" sz="2000" b="1" kern="100" spc="-4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672F50F6-9BF7-4817-B18D-C9EB8B33A351}"/>
              </a:ext>
            </a:extLst>
          </p:cNvPr>
          <p:cNvGrpSpPr/>
          <p:nvPr/>
        </p:nvGrpSpPr>
        <p:grpSpPr>
          <a:xfrm>
            <a:off x="4301848" y="1466860"/>
            <a:ext cx="7303298" cy="4924748"/>
            <a:chOff x="4301848" y="1466860"/>
            <a:chExt cx="7303298" cy="4924748"/>
          </a:xfrm>
        </p:grpSpPr>
        <p:pic>
          <p:nvPicPr>
            <p:cNvPr id="69" name="그림 68">
              <a:extLst>
                <a:ext uri="{FF2B5EF4-FFF2-40B4-BE49-F238E27FC236}">
                  <a16:creationId xmlns:a16="http://schemas.microsoft.com/office/drawing/2014/main" id="{DA6EBA31-D253-4EF0-9C1D-901691640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06842" y="1466860"/>
              <a:ext cx="1517057" cy="4924748"/>
            </a:xfrm>
            <a:prstGeom prst="rect">
              <a:avLst/>
            </a:prstGeom>
          </p:spPr>
        </p:pic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F2E3DF7E-0AA0-40FC-83AB-0B73D1559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06" b="89990" l="4638" r="93304">
                          <a14:foregroundMark x1="4638" y1="41614" x2="4638" y2="41614"/>
                          <a14:foregroundMark x1="21453" y1="60535" x2="21453" y2="60535"/>
                          <a14:foregroundMark x1="21528" y1="63732" x2="21528" y2="63732"/>
                          <a14:foregroundMark x1="29340" y1="72379" x2="33681" y2="72694"/>
                          <a14:foregroundMark x1="33681" y1="72694" x2="91567" y2="63365"/>
                          <a14:foregroundMark x1="91567" y1="63365" x2="93304" y2="53564"/>
                          <a14:foregroundMark x1="93304" y1="53564" x2="89931" y2="43396"/>
                          <a14:backgroundMark x1="30084" y1="77201" x2="34772" y2="77096"/>
                          <a14:backgroundMark x1="34772" y1="77096" x2="47594" y2="77358"/>
                          <a14:backgroundMark x1="47594" y1="77358" x2="60466" y2="75577"/>
                          <a14:backgroundMark x1="25000" y1="72379" x2="39261" y2="78774"/>
                          <a14:backgroundMark x1="61905" y1="75577" x2="89360" y2="67662"/>
                          <a14:backgroundMark x1="89360" y1="67662" x2="89410" y2="67558"/>
                          <a14:backgroundMark x1="92212" y1="66143" x2="89931" y2="6787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800000">
              <a:off x="4315637" y="2661220"/>
              <a:ext cx="3716069" cy="1758497"/>
            </a:xfrm>
            <a:prstGeom prst="rect">
              <a:avLst/>
            </a:prstGeom>
          </p:spPr>
        </p:pic>
        <p:cxnSp>
          <p:nvCxnSpPr>
            <p:cNvPr id="46" name="연결선: 꺾임 45">
              <a:extLst>
                <a:ext uri="{FF2B5EF4-FFF2-40B4-BE49-F238E27FC236}">
                  <a16:creationId xmlns:a16="http://schemas.microsoft.com/office/drawing/2014/main" id="{F42B1EEE-5838-4D35-9FF7-3E0AA6E25664}"/>
                </a:ext>
              </a:extLst>
            </p:cNvPr>
            <p:cNvCxnSpPr>
              <a:cxnSpLocks/>
              <a:stCxn id="62" idx="1"/>
            </p:cNvCxnSpPr>
            <p:nvPr/>
          </p:nvCxnSpPr>
          <p:spPr>
            <a:xfrm rot="10800000" flipH="1" flipV="1">
              <a:off x="4580748" y="3672769"/>
              <a:ext cx="2527177" cy="1557243"/>
            </a:xfrm>
            <a:prstGeom prst="bentConnector3">
              <a:avLst>
                <a:gd name="adj1" fmla="val -9092"/>
              </a:avLst>
            </a:prstGeom>
            <a:ln>
              <a:solidFill>
                <a:schemeClr val="accent2">
                  <a:lumMod val="50000"/>
                </a:schemeClr>
              </a:solidFill>
              <a:prstDash val="sysDash"/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1C075AA-4BAE-4780-8315-35C55E39BA09}"/>
                </a:ext>
              </a:extLst>
            </p:cNvPr>
            <p:cNvSpPr txBox="1"/>
            <p:nvPr/>
          </p:nvSpPr>
          <p:spPr>
            <a:xfrm>
              <a:off x="4419457" y="4527292"/>
              <a:ext cx="2624777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高광효율</a:t>
              </a:r>
              <a:r>
                <a:rPr lang="en-US" altLang="ko-KR" sz="1400" b="1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600" b="1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&gt;</a:t>
              </a:r>
              <a:r>
                <a:rPr lang="en-US" altLang="ko-KR" sz="1400" b="1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150lm/W</a:t>
              </a:r>
            </a:p>
            <a:p>
              <a:r>
                <a:rPr lang="en-US" altLang="ko-KR" sz="105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* </a:t>
              </a:r>
              <a:r>
                <a:rPr lang="ko-KR" altLang="en-US" sz="105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국내외 모든 </a:t>
              </a:r>
              <a:r>
                <a:rPr lang="en-US" altLang="ko-KR" sz="105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LED</a:t>
              </a:r>
              <a:r>
                <a:rPr lang="ko-KR" altLang="en-US" sz="105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모듈을 적용가능으로 수요처의 선호도에 따라 구성할 수 있음</a:t>
              </a:r>
            </a:p>
          </p:txBody>
        </p:sp>
        <p:sp>
          <p:nvSpPr>
            <p:cNvPr id="50" name="타원 49">
              <a:extLst>
                <a:ext uri="{FF2B5EF4-FFF2-40B4-BE49-F238E27FC236}">
                  <a16:creationId xmlns:a16="http://schemas.microsoft.com/office/drawing/2014/main" id="{B5830166-721A-4FCF-98B1-4F9C69D252AC}"/>
                </a:ext>
              </a:extLst>
            </p:cNvPr>
            <p:cNvSpPr/>
            <p:nvPr/>
          </p:nvSpPr>
          <p:spPr>
            <a:xfrm>
              <a:off x="6489947" y="3647157"/>
              <a:ext cx="654401" cy="605161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cxnSp>
          <p:nvCxnSpPr>
            <p:cNvPr id="57" name="연결선: 꺾임 56">
              <a:extLst>
                <a:ext uri="{FF2B5EF4-FFF2-40B4-BE49-F238E27FC236}">
                  <a16:creationId xmlns:a16="http://schemas.microsoft.com/office/drawing/2014/main" id="{C97549DA-4062-48BD-BB48-1258D23B2E0F}"/>
                </a:ext>
              </a:extLst>
            </p:cNvPr>
            <p:cNvCxnSpPr>
              <a:cxnSpLocks/>
            </p:cNvCxnSpPr>
            <p:nvPr/>
          </p:nvCxnSpPr>
          <p:spPr>
            <a:xfrm>
              <a:off x="6815282" y="3991809"/>
              <a:ext cx="3895368" cy="1263449"/>
            </a:xfrm>
            <a:prstGeom prst="bentConnector3">
              <a:avLst>
                <a:gd name="adj1" fmla="val 12512"/>
              </a:avLst>
            </a:prstGeom>
            <a:ln>
              <a:solidFill>
                <a:schemeClr val="accent2">
                  <a:lumMod val="50000"/>
                </a:schemeClr>
              </a:solidFill>
              <a:prstDash val="sysDash"/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5FABA18-667A-44C3-BE6F-6F6746363CF1}"/>
                </a:ext>
              </a:extLst>
            </p:cNvPr>
            <p:cNvSpPr txBox="1"/>
            <p:nvPr/>
          </p:nvSpPr>
          <p:spPr>
            <a:xfrm>
              <a:off x="7395516" y="4377536"/>
              <a:ext cx="294684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일체형 스마트센서제어기</a:t>
              </a:r>
              <a:endParaRPr lang="en-US" altLang="ko-KR" sz="14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r>
                <a:rPr lang="ko-KR" altLang="en-US" sz="12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동작센서</a:t>
              </a:r>
              <a:r>
                <a:rPr lang="en-US" altLang="ko-KR" sz="12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2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조도센서</a:t>
              </a:r>
              <a:r>
                <a:rPr lang="en-US" altLang="ko-KR" sz="12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2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소음센서</a:t>
              </a:r>
              <a:r>
                <a:rPr lang="en-US" altLang="ko-KR" sz="12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2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진동센서</a:t>
              </a:r>
              <a:r>
                <a:rPr lang="en-US" altLang="ko-KR" sz="12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GPS, MCU, LTE </a:t>
              </a:r>
              <a:r>
                <a:rPr lang="id-ID" altLang="ko-KR" sz="12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cat</a:t>
              </a:r>
              <a:r>
                <a:rPr lang="en-US" altLang="ko-KR" sz="12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r>
                <a:rPr lang="ko-KR" altLang="en-US" sz="12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통신</a:t>
              </a:r>
              <a:r>
                <a:rPr lang="en-US" altLang="ko-KR" sz="12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RF</a:t>
              </a:r>
              <a:r>
                <a:rPr lang="ko-KR" altLang="en-US" sz="12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통신일체형</a:t>
              </a:r>
            </a:p>
          </p:txBody>
        </p:sp>
        <p:cxnSp>
          <p:nvCxnSpPr>
            <p:cNvPr id="59" name="연결선: 꺾임 58">
              <a:extLst>
                <a:ext uri="{FF2B5EF4-FFF2-40B4-BE49-F238E27FC236}">
                  <a16:creationId xmlns:a16="http://schemas.microsoft.com/office/drawing/2014/main" id="{4E83CFCD-493E-4A49-8F4C-3D6C883A3D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6419" y="2212780"/>
              <a:ext cx="2294123" cy="1134506"/>
            </a:xfrm>
            <a:prstGeom prst="bentConnector3">
              <a:avLst>
                <a:gd name="adj1" fmla="val 4329"/>
              </a:avLst>
            </a:prstGeom>
            <a:ln>
              <a:solidFill>
                <a:schemeClr val="accent2">
                  <a:lumMod val="50000"/>
                </a:schemeClr>
              </a:solidFill>
              <a:prstDash val="sysDash"/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6CB6852-D9CE-43CD-A0A2-917543D4884A}"/>
                </a:ext>
              </a:extLst>
            </p:cNvPr>
            <p:cNvSpPr txBox="1"/>
            <p:nvPr/>
          </p:nvSpPr>
          <p:spPr>
            <a:xfrm>
              <a:off x="7142830" y="2233837"/>
              <a:ext cx="294684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지능형 디지털 컨버터 내장 </a:t>
              </a:r>
            </a:p>
            <a:p>
              <a:r>
                <a:rPr lang="en-US" altLang="ko-KR" sz="12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1% </a:t>
              </a:r>
              <a:r>
                <a:rPr lang="ko-KR" altLang="en-US" sz="12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단위 정밀 조광 기능</a:t>
              </a:r>
              <a:r>
                <a:rPr lang="en-US" altLang="ko-KR" sz="12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endParaRPr lang="ko-KR" altLang="en-US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548758E0-FAB8-4A9D-BECA-2520D7D3EFD7}"/>
                </a:ext>
              </a:extLst>
            </p:cNvPr>
            <p:cNvSpPr/>
            <p:nvPr/>
          </p:nvSpPr>
          <p:spPr>
            <a:xfrm>
              <a:off x="5966265" y="3525899"/>
              <a:ext cx="390525" cy="426244"/>
            </a:xfrm>
            <a:custGeom>
              <a:avLst/>
              <a:gdLst>
                <a:gd name="connsiteX0" fmla="*/ 0 w 390525"/>
                <a:gd name="connsiteY0" fmla="*/ 0 h 426244"/>
                <a:gd name="connsiteX1" fmla="*/ 61913 w 390525"/>
                <a:gd name="connsiteY1" fmla="*/ 411957 h 426244"/>
                <a:gd name="connsiteX2" fmla="*/ 390525 w 390525"/>
                <a:gd name="connsiteY2" fmla="*/ 426244 h 426244"/>
                <a:gd name="connsiteX3" fmla="*/ 359569 w 390525"/>
                <a:gd name="connsiteY3" fmla="*/ 16669 h 426244"/>
                <a:gd name="connsiteX4" fmla="*/ 0 w 390525"/>
                <a:gd name="connsiteY4" fmla="*/ 0 h 426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426244">
                  <a:moveTo>
                    <a:pt x="0" y="0"/>
                  </a:moveTo>
                  <a:lnTo>
                    <a:pt x="61913" y="411957"/>
                  </a:lnTo>
                  <a:lnTo>
                    <a:pt x="390525" y="426244"/>
                  </a:lnTo>
                  <a:lnTo>
                    <a:pt x="359569" y="16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2" name="사각형: 둥근 모서리 61">
              <a:extLst>
                <a:ext uri="{FF2B5EF4-FFF2-40B4-BE49-F238E27FC236}">
                  <a16:creationId xmlns:a16="http://schemas.microsoft.com/office/drawing/2014/main" id="{92FEEFD7-B6FC-4FCD-8246-98AD0C36FA9E}"/>
                </a:ext>
              </a:extLst>
            </p:cNvPr>
            <p:cNvSpPr/>
            <p:nvPr/>
          </p:nvSpPr>
          <p:spPr>
            <a:xfrm rot="167024">
              <a:off x="4579586" y="3417937"/>
              <a:ext cx="1971747" cy="605426"/>
            </a:xfrm>
            <a:prstGeom prst="roundRect">
              <a:avLst>
                <a:gd name="adj" fmla="val 20215"/>
              </a:avLst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cxnSp>
          <p:nvCxnSpPr>
            <p:cNvPr id="63" name="연결선: 꺾임 62">
              <a:extLst>
                <a:ext uri="{FF2B5EF4-FFF2-40B4-BE49-F238E27FC236}">
                  <a16:creationId xmlns:a16="http://schemas.microsoft.com/office/drawing/2014/main" id="{DE767670-A428-4D97-9B80-2DEB6065155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369921" y="2472202"/>
              <a:ext cx="2463323" cy="1426153"/>
            </a:xfrm>
            <a:prstGeom prst="bentConnector3">
              <a:avLst>
                <a:gd name="adj1" fmla="val -2974"/>
              </a:avLst>
            </a:prstGeom>
            <a:ln>
              <a:solidFill>
                <a:schemeClr val="accent2">
                  <a:lumMod val="50000"/>
                </a:schemeClr>
              </a:solidFill>
              <a:prstDash val="sysDash"/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FEA578B-6039-47C1-8BC7-7AC4C29DFC0C}"/>
                </a:ext>
              </a:extLst>
            </p:cNvPr>
            <p:cNvSpPr txBox="1"/>
            <p:nvPr/>
          </p:nvSpPr>
          <p:spPr>
            <a:xfrm>
              <a:off x="4301848" y="2512914"/>
              <a:ext cx="242190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지능형 응급</a:t>
              </a:r>
              <a:r>
                <a:rPr lang="en-US" altLang="ko-KR" sz="1400" b="1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r>
                <a:rPr lang="ko-KR" altLang="en-US" sz="1400" b="1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안전조명</a:t>
              </a:r>
              <a:endParaRPr lang="en-US" altLang="ko-KR" sz="14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r>
                <a:rPr lang="en-US" altLang="ko-KR" sz="105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* </a:t>
              </a:r>
              <a:r>
                <a:rPr lang="ko-KR" altLang="en-US" sz="105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옵션</a:t>
              </a:r>
              <a:r>
                <a:rPr lang="en-US" altLang="ko-KR" sz="105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: </a:t>
              </a:r>
              <a:r>
                <a:rPr lang="ko-KR" altLang="en-US" sz="105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우천</a:t>
              </a:r>
              <a:r>
                <a:rPr lang="en-US" altLang="ko-KR" sz="105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05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해무시 도로안전운영 용 지능형 </a:t>
              </a:r>
              <a:r>
                <a:rPr lang="en-US" altLang="ko-KR" sz="105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LED</a:t>
              </a:r>
              <a:r>
                <a:rPr lang="ko-KR" altLang="en-US" sz="105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조명 시스템 </a:t>
              </a:r>
            </a:p>
          </p:txBody>
        </p:sp>
        <p:cxnSp>
          <p:nvCxnSpPr>
            <p:cNvPr id="65" name="연결선: 꺾임 64">
              <a:extLst>
                <a:ext uri="{FF2B5EF4-FFF2-40B4-BE49-F238E27FC236}">
                  <a16:creationId xmlns:a16="http://schemas.microsoft.com/office/drawing/2014/main" id="{A96ABBF9-FF41-43AD-8F5B-113D300BA2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33223" y="2950957"/>
              <a:ext cx="2001859" cy="485643"/>
            </a:xfrm>
            <a:prstGeom prst="bentConnector3">
              <a:avLst>
                <a:gd name="adj1" fmla="val 30570"/>
              </a:avLst>
            </a:prstGeom>
            <a:ln>
              <a:solidFill>
                <a:schemeClr val="accent2">
                  <a:lumMod val="50000"/>
                </a:schemeClr>
              </a:solidFill>
              <a:prstDash val="sysDash"/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6596757-D0FB-4C1F-AAFE-F8F2F64BF762}"/>
                </a:ext>
              </a:extLst>
            </p:cNvPr>
            <p:cNvSpPr txBox="1"/>
            <p:nvPr/>
          </p:nvSpPr>
          <p:spPr>
            <a:xfrm>
              <a:off x="7888192" y="3006836"/>
              <a:ext cx="233071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염해 도장 공법</a:t>
              </a:r>
            </a:p>
            <a:p>
              <a:r>
                <a:rPr lang="en-US" altLang="ko-KR" sz="12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*</a:t>
              </a:r>
              <a:r>
                <a:rPr lang="ko-KR" altLang="en-US" sz="12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옵션 </a:t>
              </a:r>
              <a:r>
                <a:rPr lang="en-US" altLang="ko-KR" sz="12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: </a:t>
              </a:r>
              <a:r>
                <a:rPr lang="ko-KR" altLang="en-US" sz="12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바닷가 지역 염분</a:t>
              </a:r>
              <a:r>
                <a:rPr lang="en-US" altLang="ko-KR" sz="12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r>
                <a:rPr lang="ko-KR" altLang="en-US" sz="12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해수  부식 방지 도장 적용</a:t>
              </a:r>
              <a:r>
                <a:rPr lang="en-US" altLang="ko-KR" sz="120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endParaRPr lang="ko-KR" altLang="en-US" sz="12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cxnSp>
          <p:nvCxnSpPr>
            <p:cNvPr id="67" name="연결선: 꺾임 66">
              <a:extLst>
                <a:ext uri="{FF2B5EF4-FFF2-40B4-BE49-F238E27FC236}">
                  <a16:creationId xmlns:a16="http://schemas.microsoft.com/office/drawing/2014/main" id="{88D7BD06-799E-49A5-8B35-415F7139D650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106912" y="2635741"/>
              <a:ext cx="2153991" cy="1131391"/>
            </a:xfrm>
            <a:prstGeom prst="bentConnector3">
              <a:avLst>
                <a:gd name="adj1" fmla="val -1322"/>
              </a:avLst>
            </a:prstGeom>
            <a:ln>
              <a:solidFill>
                <a:schemeClr val="accent2">
                  <a:lumMod val="50000"/>
                </a:schemeClr>
              </a:solidFill>
              <a:prstDash val="sysDash"/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F389F75-AA85-44AD-A02F-BED0EED55DB8}"/>
                </a:ext>
              </a:extLst>
            </p:cNvPr>
            <p:cNvSpPr txBox="1"/>
            <p:nvPr/>
          </p:nvSpPr>
          <p:spPr>
            <a:xfrm>
              <a:off x="4339150" y="5560611"/>
              <a:ext cx="72659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indent="-342900" fontAlgn="base" latinLnBrk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ko-KR" altLang="en-US" sz="1200" kern="0" spc="0" dirty="0">
                  <a:solidFill>
                    <a:schemeClr val="accent1">
                      <a:lumMod val="50000"/>
                    </a:schemeClr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주요 부품 정밀 상태분석</a:t>
              </a:r>
              <a:r>
                <a:rPr lang="en-US" altLang="ko-KR" sz="1200" kern="0" spc="0" dirty="0">
                  <a:solidFill>
                    <a:schemeClr val="accent1">
                      <a:lumMod val="50000"/>
                    </a:schemeClr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(LED, </a:t>
              </a:r>
              <a:r>
                <a:rPr lang="ko-KR" altLang="en-US" sz="1200" kern="0" spc="0" dirty="0">
                  <a:solidFill>
                    <a:schemeClr val="accent1">
                      <a:lumMod val="50000"/>
                    </a:schemeClr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컨버터</a:t>
              </a:r>
              <a:r>
                <a:rPr lang="en-US" altLang="ko-KR" sz="1200" kern="0" spc="0" dirty="0">
                  <a:solidFill>
                    <a:schemeClr val="accent1">
                      <a:lumMod val="50000"/>
                    </a:schemeClr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200" kern="0" spc="0" dirty="0">
                  <a:solidFill>
                    <a:schemeClr val="accent1">
                      <a:lumMod val="50000"/>
                    </a:schemeClr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통신</a:t>
              </a:r>
              <a:r>
                <a:rPr lang="en-US" altLang="ko-KR" sz="1200" kern="0" spc="0" dirty="0">
                  <a:solidFill>
                    <a:schemeClr val="accent1">
                      <a:lumMod val="50000"/>
                    </a:schemeClr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200" kern="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전원 등</a:t>
              </a:r>
              <a:r>
                <a:rPr lang="en-US" altLang="ko-KR" sz="1200" kern="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 </a:t>
              </a:r>
            </a:p>
            <a:p>
              <a:pPr marL="342900" marR="0" indent="-342900" fontAlgn="base" latinLnBrk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ko-KR" altLang="en-US" sz="1200" kern="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</a:t>
              </a:r>
              <a:r>
                <a:rPr lang="en-US" altLang="ko-KR" sz="1200" kern="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200" kern="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異</a:t>
              </a:r>
              <a:r>
                <a:rPr lang="en-US" altLang="ko-KR" sz="1200" kern="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r>
                <a:rPr lang="ko-KR" altLang="en-US" sz="1200" kern="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종장치</a:t>
              </a:r>
              <a:r>
                <a:rPr lang="en-US" altLang="ko-KR" sz="1200" kern="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(CCTV,</a:t>
              </a:r>
              <a:r>
                <a:rPr lang="ko-KR" altLang="en-US" sz="1200" kern="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기상정보 등</a:t>
              </a:r>
              <a:r>
                <a:rPr lang="en-US" altLang="ko-KR" sz="1200" kern="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r>
                <a:rPr lang="ko-KR" altLang="en-US" sz="1200" kern="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와 </a:t>
              </a:r>
              <a:r>
                <a:rPr lang="en-US" altLang="ko-KR" sz="1200" kern="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API </a:t>
              </a:r>
              <a:r>
                <a:rPr lang="ko-KR" altLang="en-US" sz="1200" kern="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연동통한 기능확대</a:t>
              </a:r>
              <a:endParaRPr lang="en-US" altLang="ko-KR" sz="1200" kern="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342900" marR="0" indent="-342900" fontAlgn="base" latinLnBrk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ko-KR" altLang="en-US" sz="1200" kern="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지능형 모니터링 및 운영 관제 관제플랫폼</a:t>
              </a:r>
              <a:endParaRPr lang="en-US" altLang="ko-KR" sz="1200" kern="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342900" marR="0" indent="-342900" fontAlgn="base" latinLnBrk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ko-KR" altLang="en-US" sz="1200" kern="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국내 단체표준  및 </a:t>
              </a:r>
              <a:r>
                <a:rPr lang="en-US" altLang="ko-KR" sz="1200" kern="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IEC Zhaga book 18 </a:t>
              </a:r>
              <a:r>
                <a:rPr lang="ko-KR" altLang="en-US" sz="1200" kern="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국제표준 </a:t>
              </a:r>
              <a:r>
                <a:rPr lang="en-US" altLang="ko-KR" sz="1200" kern="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200" kern="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기반  </a:t>
              </a:r>
              <a:r>
                <a:rPr lang="en-US" altLang="ko-KR" sz="1200" kern="0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endParaRPr lang="ko-KR" altLang="en-US" sz="1200" kern="0" spc="0" dirty="0">
                <a:solidFill>
                  <a:schemeClr val="accent1">
                    <a:lumMod val="50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64557F9B-32AD-4329-8BF4-1BEC79F784F0}"/>
              </a:ext>
            </a:extLst>
          </p:cNvPr>
          <p:cNvGrpSpPr/>
          <p:nvPr/>
        </p:nvGrpSpPr>
        <p:grpSpPr>
          <a:xfrm>
            <a:off x="820426" y="2531166"/>
            <a:ext cx="3131603" cy="1452502"/>
            <a:chOff x="408235" y="5202226"/>
            <a:chExt cx="3131603" cy="1452502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6AC3DF7-6251-4F04-86EC-4062E220BE41}"/>
                </a:ext>
              </a:extLst>
            </p:cNvPr>
            <p:cNvSpPr txBox="1"/>
            <p:nvPr/>
          </p:nvSpPr>
          <p:spPr>
            <a:xfrm>
              <a:off x="408235" y="5532245"/>
              <a:ext cx="3131603" cy="1122483"/>
            </a:xfrm>
            <a:prstGeom prst="rect">
              <a:avLst/>
            </a:prstGeom>
            <a:noFill/>
            <a:effectLst>
              <a:innerShdw blurRad="63500" dist="50800" dir="13500000">
                <a:srgbClr val="DE5644">
                  <a:alpha val="0"/>
                </a:srgbClr>
              </a:innerShdw>
            </a:effectLst>
          </p:spPr>
          <p:txBody>
            <a:bodyPr wrap="square" lIns="54000" tIns="18000" rIns="54000" bIns="18000" rtlCol="0">
              <a:spAutoFit/>
            </a:bodyPr>
            <a:lstStyle/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모션 감지 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PIR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센서 내장</a:t>
              </a:r>
              <a:endParaRPr lang="en-US" altLang="ko-KR" sz="1200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센서 간 통신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을 위한 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RF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센서</a:t>
              </a:r>
              <a:endParaRPr lang="en-US" altLang="ko-KR" sz="1200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충격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소음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감지 센서 내장</a:t>
              </a:r>
              <a:endParaRPr lang="en-US" altLang="ko-KR" sz="1200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효율을 통한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전기료 절감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최대 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60%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이상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</a:p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센서를 통한 감시 가능</a:t>
              </a:r>
              <a:endParaRPr lang="en-US" altLang="ko-KR" sz="1200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B538CFE-7C31-4D4D-9A5B-177556921402}"/>
                </a:ext>
              </a:extLst>
            </p:cNvPr>
            <p:cNvSpPr txBox="1"/>
            <p:nvPr/>
          </p:nvSpPr>
          <p:spPr>
            <a:xfrm>
              <a:off x="408235" y="5202226"/>
              <a:ext cx="1888388" cy="313350"/>
            </a:xfrm>
            <a:prstGeom prst="rect">
              <a:avLst/>
            </a:prstGeom>
            <a:noFill/>
          </p:spPr>
          <p:txBody>
            <a:bodyPr wrap="none" lIns="54000" tIns="18000" rIns="54000" bIns="18000" rtlCol="0">
              <a:spAutoFit/>
            </a:bodyPr>
            <a:lstStyle/>
            <a:p>
              <a:r>
                <a:rPr lang="ko-KR" altLang="en-US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스마트 시티 적용</a:t>
              </a:r>
            </a:p>
          </p:txBody>
        </p:sp>
      </p:grp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CBAB095C-EE8E-491D-8151-F6B8B8BC0800}"/>
              </a:ext>
            </a:extLst>
          </p:cNvPr>
          <p:cNvGrpSpPr/>
          <p:nvPr/>
        </p:nvGrpSpPr>
        <p:grpSpPr>
          <a:xfrm>
            <a:off x="820426" y="4328393"/>
            <a:ext cx="3131603" cy="1009303"/>
            <a:chOff x="408235" y="5202226"/>
            <a:chExt cx="3131603" cy="1009303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61F3EBF-49B5-4E2A-BF39-80F3D4AC285A}"/>
                </a:ext>
              </a:extLst>
            </p:cNvPr>
            <p:cNvSpPr txBox="1"/>
            <p:nvPr/>
          </p:nvSpPr>
          <p:spPr>
            <a:xfrm>
              <a:off x="408235" y="5532245"/>
              <a:ext cx="3131603" cy="679284"/>
            </a:xfrm>
            <a:prstGeom prst="rect">
              <a:avLst/>
            </a:prstGeom>
            <a:noFill/>
            <a:effectLst>
              <a:innerShdw blurRad="63500" dist="50800" dir="13500000">
                <a:srgbClr val="DE5644">
                  <a:alpha val="0"/>
                </a:srgbClr>
              </a:innerShdw>
            </a:effectLst>
          </p:spPr>
          <p:txBody>
            <a:bodyPr wrap="square" lIns="54000" tIns="18000" rIns="54000" bIns="18000" rtlCol="0">
              <a:spAutoFit/>
            </a:bodyPr>
            <a:lstStyle/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‘24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년 인천공항공사 실증 사업 완료</a:t>
              </a:r>
              <a:endParaRPr lang="en-US" altLang="ko-KR" sz="1200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‘25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년 인천항만공사 실증 사업 완료</a:t>
              </a:r>
              <a:endParaRPr lang="en-US" altLang="ko-KR" sz="1200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’25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년 캠핑장 실증 진행 중</a:t>
              </a:r>
              <a:endParaRPr lang="en-US" altLang="ko-KR" sz="1200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033D3FC-BABF-49D7-BDFB-D3046324283A}"/>
                </a:ext>
              </a:extLst>
            </p:cNvPr>
            <p:cNvSpPr txBox="1"/>
            <p:nvPr/>
          </p:nvSpPr>
          <p:spPr>
            <a:xfrm>
              <a:off x="408235" y="5202226"/>
              <a:ext cx="570720" cy="313350"/>
            </a:xfrm>
            <a:prstGeom prst="rect">
              <a:avLst/>
            </a:prstGeom>
            <a:noFill/>
          </p:spPr>
          <p:txBody>
            <a:bodyPr wrap="none" lIns="54000" tIns="18000" rIns="54000" bIns="18000" rtlCol="0">
              <a:spAutoFit/>
            </a:bodyPr>
            <a:lstStyle/>
            <a:p>
              <a:r>
                <a:rPr lang="ko-KR" altLang="en-US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실적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4520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138A9083-C45B-4989-B590-51FCE45B2495}"/>
              </a:ext>
            </a:extLst>
          </p:cNvPr>
          <p:cNvSpPr txBox="1"/>
          <p:nvPr/>
        </p:nvSpPr>
        <p:spPr>
          <a:xfrm>
            <a:off x="789169" y="712911"/>
            <a:ext cx="3100258" cy="1113570"/>
          </a:xfrm>
          <a:prstGeom prst="rect">
            <a:avLst/>
          </a:prstGeom>
          <a:noFill/>
          <a:effectLst>
            <a:innerShdw blurRad="63500" dist="50800" dir="13500000">
              <a:srgbClr val="DE5644">
                <a:alpha val="0"/>
              </a:srgbClr>
            </a:innerShdw>
          </a:effectLst>
        </p:spPr>
        <p:txBody>
          <a:bodyPr wrap="none" lIns="54000" tIns="18000" rIns="54000" bIns="18000" rtlCol="0">
            <a:spAutoFit/>
          </a:bodyPr>
          <a:lstStyle/>
          <a:p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 도로조명</a:t>
            </a:r>
            <a:endParaRPr lang="en-US" altLang="ko-KR" sz="3500" b="1" spc="-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융복합솔루션</a:t>
            </a:r>
            <a:endParaRPr lang="en-US" altLang="ko-KR" sz="3500" b="1" spc="-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A7C1ECF5-F6BC-47BD-9385-2E3013A15D8A}"/>
              </a:ext>
            </a:extLst>
          </p:cNvPr>
          <p:cNvCxnSpPr>
            <a:cxnSpLocks/>
          </p:cNvCxnSpPr>
          <p:nvPr/>
        </p:nvCxnSpPr>
        <p:spPr>
          <a:xfrm>
            <a:off x="820426" y="2130778"/>
            <a:ext cx="3069898" cy="0"/>
          </a:xfrm>
          <a:prstGeom prst="line">
            <a:avLst/>
          </a:prstGeom>
          <a:ln>
            <a:solidFill>
              <a:schemeClr val="accent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E1104F3-8077-9C5A-3AF7-C85C0AF845BE}"/>
              </a:ext>
            </a:extLst>
          </p:cNvPr>
          <p:cNvSpPr txBox="1"/>
          <p:nvPr/>
        </p:nvSpPr>
        <p:spPr>
          <a:xfrm>
            <a:off x="30894" y="104258"/>
            <a:ext cx="298210" cy="282573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pPr algn="ctr"/>
            <a:r>
              <a:rPr lang="en-US" altLang="ko-KR" sz="16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02</a:t>
            </a:r>
            <a:endParaRPr lang="ko-KR" altLang="en-US" sz="1600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F1AD6C-36FA-4B86-AF44-F8C3BCD01720}"/>
              </a:ext>
            </a:extLst>
          </p:cNvPr>
          <p:cNvSpPr txBox="1"/>
          <p:nvPr/>
        </p:nvSpPr>
        <p:spPr>
          <a:xfrm>
            <a:off x="408333" y="126042"/>
            <a:ext cx="2798124" cy="344128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defRPr sz="16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defRPr>
            </a:lvl1pPr>
          </a:lstStyle>
          <a:p>
            <a:r>
              <a:rPr lang="ko-KR" altLang="en-US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주요사업</a:t>
            </a:r>
            <a:r>
              <a:rPr lang="en-US" altLang="ko-KR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(Key Business)</a:t>
            </a:r>
            <a:endParaRPr lang="ko-KR" altLang="en-US" sz="2000" b="1" kern="100" spc="-4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6ED5927-DF65-FD68-42D2-6AD5AD31D4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DEDEE"/>
              </a:clrFrom>
              <a:clrTo>
                <a:srgbClr val="EDEDEE">
                  <a:alpha val="0"/>
                </a:srgbClr>
              </a:clrTo>
            </a:clrChange>
          </a:blip>
          <a:srcRect l="51069"/>
          <a:stretch/>
        </p:blipFill>
        <p:spPr>
          <a:xfrm>
            <a:off x="820426" y="2673368"/>
            <a:ext cx="3775649" cy="38391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1D0C9B-03D2-2B8C-3755-8792DCD7776D}"/>
              </a:ext>
            </a:extLst>
          </p:cNvPr>
          <p:cNvSpPr txBox="1"/>
          <p:nvPr/>
        </p:nvSpPr>
        <p:spPr>
          <a:xfrm>
            <a:off x="1012595" y="6512479"/>
            <a:ext cx="3391310" cy="219479"/>
          </a:xfrm>
          <a:prstGeom prst="rect">
            <a:avLst/>
          </a:prstGeom>
          <a:noFill/>
          <a:effectLst>
            <a:innerShdw blurRad="63500" dist="50800" dir="13500000">
              <a:srgbClr val="DE5644">
                <a:alpha val="0"/>
              </a:srgbClr>
            </a:innerShdw>
          </a:effectLst>
        </p:spPr>
        <p:txBody>
          <a:bodyPr wrap="square" lIns="54000" tIns="18000" rIns="54000" bIns="18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원격제어 화면 </a:t>
            </a:r>
            <a:r>
              <a:rPr lang="en-US" altLang="ko-KR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전력량</a:t>
            </a:r>
            <a:r>
              <a:rPr lang="en-US" altLang="ko-KR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제어화면</a:t>
            </a:r>
            <a:r>
              <a:rPr lang="en-US" altLang="ko-KR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5C7E4D2-5EDA-05AE-5496-CBDC32CE6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979" y="2072996"/>
            <a:ext cx="7361397" cy="16397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4AA1FF-98A5-4822-23EC-A710AC98C67E}"/>
              </a:ext>
            </a:extLst>
          </p:cNvPr>
          <p:cNvSpPr txBox="1"/>
          <p:nvPr/>
        </p:nvSpPr>
        <p:spPr>
          <a:xfrm>
            <a:off x="6606022" y="3773071"/>
            <a:ext cx="3391310" cy="219479"/>
          </a:xfrm>
          <a:prstGeom prst="rect">
            <a:avLst/>
          </a:prstGeom>
          <a:noFill/>
          <a:effectLst>
            <a:innerShdw blurRad="63500" dist="50800" dir="13500000">
              <a:srgbClr val="DE5644">
                <a:alpha val="0"/>
              </a:srgbClr>
            </a:innerShdw>
          </a:effectLst>
        </p:spPr>
        <p:txBody>
          <a:bodyPr wrap="square" lIns="54000" tIns="18000" rIns="54000" bIns="18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유동인구</a:t>
            </a:r>
            <a:r>
              <a:rPr lang="en-US" altLang="ko-KR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교통혼잡도 </a:t>
            </a:r>
            <a:r>
              <a:rPr lang="ko-KR" altLang="en-US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데이터 분석 </a:t>
            </a:r>
            <a:r>
              <a:rPr lang="ko-KR" altLang="en-US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사례</a:t>
            </a:r>
            <a:endParaRPr lang="en-US" altLang="ko-KR" sz="1100" b="1" kern="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E57C2A6-C19A-2FB6-BAE0-0C37B89B2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618" y="4180317"/>
            <a:ext cx="4176311" cy="222353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8BE5C5C7-F0E1-5FC2-BBA4-6F3105818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130" y="4180316"/>
            <a:ext cx="2599698" cy="22235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A41B38-7458-0B62-85E1-63D1AA32C8CB}"/>
              </a:ext>
            </a:extLst>
          </p:cNvPr>
          <p:cNvSpPr txBox="1"/>
          <p:nvPr/>
        </p:nvSpPr>
        <p:spPr>
          <a:xfrm>
            <a:off x="4701131" y="6512479"/>
            <a:ext cx="7233798" cy="219479"/>
          </a:xfrm>
          <a:prstGeom prst="rect">
            <a:avLst/>
          </a:prstGeom>
          <a:noFill/>
          <a:effectLst>
            <a:innerShdw blurRad="63500" dist="50800" dir="13500000">
              <a:srgbClr val="DE5644">
                <a:alpha val="0"/>
              </a:srgbClr>
            </a:innerShdw>
          </a:effectLst>
        </p:spPr>
        <p:txBody>
          <a:bodyPr wrap="square" lIns="54000" tIns="18000" rIns="54000" bIns="18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100" b="1" kern="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스마트가로등의</a:t>
            </a:r>
            <a:r>
              <a:rPr lang="ko-KR" altLang="en-US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API</a:t>
            </a:r>
            <a:r>
              <a:rPr lang="ko-KR" altLang="en-US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 알고리즘통한 이</a:t>
            </a:r>
            <a:r>
              <a:rPr lang="en-US" altLang="ko-KR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異</a:t>
            </a:r>
            <a:r>
              <a:rPr lang="en-US" altLang="ko-KR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종장치와 연동통한 </a:t>
            </a:r>
            <a:r>
              <a:rPr lang="ko-KR" altLang="en-US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스마트도시의 기반시설</a:t>
            </a:r>
            <a:r>
              <a:rPr lang="ko-KR" altLang="en-US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로 역할 확대 </a:t>
            </a:r>
            <a:endParaRPr lang="en-US" altLang="ko-KR" sz="1100" b="1" kern="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D931126E-08AD-CA78-EE55-9693D3F421E2}"/>
              </a:ext>
            </a:extLst>
          </p:cNvPr>
          <p:cNvSpPr/>
          <p:nvPr/>
        </p:nvSpPr>
        <p:spPr>
          <a:xfrm>
            <a:off x="8403505" y="3691032"/>
            <a:ext cx="795360" cy="343546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36000" bIns="0" rtlCol="0" anchor="ctr"/>
          <a:lstStyle/>
          <a:p>
            <a:pPr algn="ctr"/>
            <a:endParaRPr lang="ko-KR" altLang="en-US" sz="360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Poppins ExtraLight" panose="00000300000000000000" pitchFamily="2" charset="0"/>
              <a:cs typeface="Poppins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524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138A9083-C45B-4989-B590-51FCE45B2495}"/>
              </a:ext>
            </a:extLst>
          </p:cNvPr>
          <p:cNvSpPr txBox="1"/>
          <p:nvPr/>
        </p:nvSpPr>
        <p:spPr>
          <a:xfrm>
            <a:off x="789169" y="712911"/>
            <a:ext cx="3920996" cy="1113570"/>
          </a:xfrm>
          <a:prstGeom prst="rect">
            <a:avLst/>
          </a:prstGeom>
          <a:noFill/>
          <a:effectLst>
            <a:innerShdw blurRad="63500" dist="50800" dir="13500000">
              <a:srgbClr val="DE5644">
                <a:alpha val="0"/>
              </a:srgbClr>
            </a:innerShdw>
          </a:effectLst>
        </p:spPr>
        <p:txBody>
          <a:bodyPr wrap="none" lIns="54000" tIns="18000" rIns="54000" bIns="18000" rtlCol="0">
            <a:spAutoFit/>
          </a:bodyPr>
          <a:lstStyle/>
          <a:p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스마트도시</a:t>
            </a:r>
            <a:r>
              <a:rPr lang="en-US" altLang="ko-KR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3500" b="1" spc="-3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스마트폴</a:t>
            </a:r>
            <a:endParaRPr lang="en-US" altLang="ko-KR" sz="3500" b="1" spc="-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가로등 확장</a:t>
            </a:r>
            <a:r>
              <a:rPr lang="en-US" altLang="ko-KR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1104F3-8077-9C5A-3AF7-C85C0AF845BE}"/>
              </a:ext>
            </a:extLst>
          </p:cNvPr>
          <p:cNvSpPr txBox="1"/>
          <p:nvPr/>
        </p:nvSpPr>
        <p:spPr>
          <a:xfrm>
            <a:off x="30894" y="104258"/>
            <a:ext cx="298210" cy="282573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pPr algn="ctr"/>
            <a:r>
              <a:rPr lang="en-US" altLang="ko-KR" sz="16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02</a:t>
            </a:r>
            <a:endParaRPr lang="ko-KR" altLang="en-US" sz="1600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F1AD6C-36FA-4B86-AF44-F8C3BCD01720}"/>
              </a:ext>
            </a:extLst>
          </p:cNvPr>
          <p:cNvSpPr txBox="1"/>
          <p:nvPr/>
        </p:nvSpPr>
        <p:spPr>
          <a:xfrm>
            <a:off x="408333" y="126042"/>
            <a:ext cx="2798124" cy="344128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defRPr sz="16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defRPr>
            </a:lvl1pPr>
          </a:lstStyle>
          <a:p>
            <a:r>
              <a:rPr lang="ko-KR" altLang="en-US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주요사업</a:t>
            </a:r>
            <a:r>
              <a:rPr lang="en-US" altLang="ko-KR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(Key Business)</a:t>
            </a:r>
            <a:endParaRPr lang="ko-KR" altLang="en-US" sz="2000" b="1" kern="100" spc="-4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0A3352B-2177-9E50-CDCD-B342A340F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548" y="2196454"/>
            <a:ext cx="7521422" cy="4062322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D8620F1E-3439-FCC4-1B44-4F0F0E50F6AD}"/>
              </a:ext>
            </a:extLst>
          </p:cNvPr>
          <p:cNvGrpSpPr/>
          <p:nvPr/>
        </p:nvGrpSpPr>
        <p:grpSpPr>
          <a:xfrm>
            <a:off x="789169" y="2095707"/>
            <a:ext cx="3325446" cy="3890092"/>
            <a:chOff x="408235" y="5202226"/>
            <a:chExt cx="3325446" cy="38900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CBD2C1D-DAA6-24B9-4CD0-CC9FBFD8EF02}"/>
                </a:ext>
              </a:extLst>
            </p:cNvPr>
            <p:cNvSpPr txBox="1"/>
            <p:nvPr/>
          </p:nvSpPr>
          <p:spPr>
            <a:xfrm>
              <a:off x="408235" y="5532245"/>
              <a:ext cx="3325446" cy="3560073"/>
            </a:xfrm>
            <a:prstGeom prst="rect">
              <a:avLst/>
            </a:prstGeom>
            <a:noFill/>
            <a:effectLst>
              <a:innerShdw blurRad="63500" dist="50800" dir="13500000">
                <a:srgbClr val="DE5644">
                  <a:alpha val="0"/>
                </a:srgbClr>
              </a:innerShdw>
            </a:effectLst>
          </p:spPr>
          <p:txBody>
            <a:bodyPr wrap="square" lIns="54000" tIns="18000" rIns="54000" bIns="18000" rtlCol="0">
              <a:spAutoFit/>
            </a:bodyPr>
            <a:lstStyle/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스마트폴의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AI CCTV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 특정 이벤트 감지 시 주변의 </a:t>
              </a:r>
              <a:r>
                <a:rPr lang="ko-KR" altLang="en-US" sz="1200" kern="10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스마트가로등이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자동으로 밝아지고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동시에 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LED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디스플레이의 광고영상에서 응급상황 모드로 자동 변경과 </a:t>
              </a:r>
              <a:r>
                <a:rPr lang="ko-KR" altLang="en-US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관제센터와 상황 정보공유 </a:t>
              </a:r>
              <a:r>
                <a:rPr lang="en-US" altLang="ko-KR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AIoT</a:t>
              </a:r>
              <a:r>
                <a:rPr lang="ko-KR" altLang="en-US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기술적용</a:t>
              </a:r>
              <a:endParaRPr lang="en-US" altLang="ko-KR" sz="12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도시안전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자연재해 및 출입 금지 구역 또는 위험지역에 이상 발생 시 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차 응급대응과 영상 관련 정보를 관제센터에 실시간 공유로 안전 </a:t>
              </a:r>
              <a:r>
                <a:rPr lang="ko-KR" altLang="en-US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사각지대 해소 및 관련 기관의 신속한 응급상황대응을 지원가능</a:t>
              </a:r>
              <a:endParaRPr lang="en-US" altLang="ko-KR" sz="12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kern="10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스마트폴의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LED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디스플레이 시스템은 주변 건축물의 대형 전광판의 영상과 실시간 연계 송출이 가능하며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기상청 날씨정보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생활정보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응급상황전파 등 공공데이터와 연동을 통한 관광자원화</a:t>
              </a:r>
              <a:r>
                <a:rPr lang="en-US" altLang="ko-KR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r>
                <a:rPr lang="ko-KR" altLang="en-US" sz="1200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도시안전 데이터 허브 시스템으로 </a:t>
              </a:r>
              <a:r>
                <a:rPr lang="ko-KR" altLang="en-US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스마트시티의 핵심</a:t>
              </a:r>
              <a:r>
                <a:rPr lang="en-US" altLang="ko-KR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200" b="1" kern="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기반시설 역할</a:t>
              </a:r>
              <a:endParaRPr lang="en-US" altLang="ko-KR" sz="12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D49067-9BAA-AC04-95F3-77FCA46C21AE}"/>
                </a:ext>
              </a:extLst>
            </p:cNvPr>
            <p:cNvSpPr txBox="1"/>
            <p:nvPr/>
          </p:nvSpPr>
          <p:spPr>
            <a:xfrm>
              <a:off x="408235" y="5202226"/>
              <a:ext cx="1888388" cy="313350"/>
            </a:xfrm>
            <a:prstGeom prst="rect">
              <a:avLst/>
            </a:prstGeom>
            <a:noFill/>
          </p:spPr>
          <p:txBody>
            <a:bodyPr wrap="none" lIns="54000" tIns="18000" rIns="54000" bIns="18000" rtlCol="0">
              <a:spAutoFit/>
            </a:bodyPr>
            <a:lstStyle/>
            <a:p>
              <a:r>
                <a:rPr lang="ko-KR" altLang="en-US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스마트 시티 적용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EBBDFB5-3530-1A50-A035-9367B96F1958}"/>
              </a:ext>
            </a:extLst>
          </p:cNvPr>
          <p:cNvSpPr txBox="1"/>
          <p:nvPr/>
        </p:nvSpPr>
        <p:spPr>
          <a:xfrm>
            <a:off x="4314549" y="6255026"/>
            <a:ext cx="7521422" cy="422611"/>
          </a:xfrm>
          <a:prstGeom prst="rect">
            <a:avLst/>
          </a:prstGeom>
          <a:noFill/>
          <a:effectLst>
            <a:innerShdw blurRad="63500" dist="50800" dir="13500000">
              <a:srgbClr val="DE5644">
                <a:alpha val="0"/>
              </a:srgbClr>
            </a:innerShdw>
          </a:effectLst>
        </p:spPr>
        <p:txBody>
          <a:bodyPr wrap="square" lIns="54000" tIns="18000" rIns="54000" bIns="18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100" b="1" kern="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등주에</a:t>
            </a:r>
            <a:r>
              <a:rPr lang="ko-KR" altLang="en-US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장착된 </a:t>
            </a:r>
            <a:r>
              <a:rPr lang="ko-KR" altLang="en-US" sz="1100" b="1" kern="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스마트가로등</a:t>
            </a:r>
            <a:r>
              <a:rPr lang="en-US" altLang="ko-KR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·AI CCTV·LED</a:t>
            </a:r>
            <a:r>
              <a:rPr lang="ko-KR" altLang="en-US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디스플레이</a:t>
            </a:r>
            <a:r>
              <a:rPr lang="en-US" altLang="ko-KR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·EV</a:t>
            </a:r>
            <a:r>
              <a:rPr lang="ko-KR" altLang="en-US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충전</a:t>
            </a:r>
            <a:r>
              <a:rPr lang="en-US" altLang="ko-KR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음성시스템 등은 자율의사결정 알고리즘과 </a:t>
            </a:r>
            <a:endParaRPr lang="en-US" altLang="ko-KR" sz="1100" b="1" kern="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관제센터 실시간 정보공유 기술로 지능형 도시안전시스템으로 고도화 구현</a:t>
            </a:r>
            <a:endParaRPr lang="en-US" altLang="ko-KR" sz="1100" b="1" kern="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3938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3EA510-CEE0-A4F6-1BE3-1D8BD6284761}"/>
              </a:ext>
            </a:extLst>
          </p:cNvPr>
          <p:cNvSpPr txBox="1"/>
          <p:nvPr/>
        </p:nvSpPr>
        <p:spPr>
          <a:xfrm>
            <a:off x="789169" y="712911"/>
            <a:ext cx="3920996" cy="574961"/>
          </a:xfrm>
          <a:prstGeom prst="rect">
            <a:avLst/>
          </a:prstGeom>
          <a:noFill/>
          <a:effectLst>
            <a:innerShdw blurRad="63500" dist="50800" dir="13500000">
              <a:srgbClr val="DE5644">
                <a:alpha val="0"/>
              </a:srgbClr>
            </a:innerShdw>
          </a:effectLst>
        </p:spPr>
        <p:txBody>
          <a:bodyPr wrap="none" lIns="54000" tIns="18000" rIns="54000" bIns="18000" rtlCol="0">
            <a:spAutoFit/>
          </a:bodyPr>
          <a:lstStyle/>
          <a:p>
            <a:r>
              <a:rPr lang="ko-KR" altLang="en-US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스마트도시</a:t>
            </a:r>
            <a:r>
              <a:rPr lang="en-US" altLang="ko-KR" sz="35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3500" b="1" spc="-3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스마트폴</a:t>
            </a:r>
            <a:endParaRPr lang="en-US" altLang="ko-KR" sz="3500" b="1" spc="-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411A8D-6CF8-020D-4AD1-A83032C5E591}"/>
              </a:ext>
            </a:extLst>
          </p:cNvPr>
          <p:cNvSpPr txBox="1"/>
          <p:nvPr/>
        </p:nvSpPr>
        <p:spPr>
          <a:xfrm>
            <a:off x="30894" y="104258"/>
            <a:ext cx="298210" cy="282573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pPr algn="ctr"/>
            <a:r>
              <a:rPr lang="en-US" altLang="ko-KR" sz="16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02</a:t>
            </a:r>
            <a:endParaRPr lang="ko-KR" altLang="en-US" sz="1600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F78721-242F-EC2A-9FC8-C572640336D5}"/>
              </a:ext>
            </a:extLst>
          </p:cNvPr>
          <p:cNvSpPr txBox="1"/>
          <p:nvPr/>
        </p:nvSpPr>
        <p:spPr>
          <a:xfrm>
            <a:off x="408333" y="126042"/>
            <a:ext cx="2798124" cy="344128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defRPr sz="16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defRPr>
            </a:lvl1pPr>
          </a:lstStyle>
          <a:p>
            <a:r>
              <a:rPr lang="ko-KR" altLang="en-US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주요사업</a:t>
            </a:r>
            <a:r>
              <a:rPr lang="en-US" altLang="ko-KR" sz="2000" b="1" kern="100" spc="-4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(Key Business)</a:t>
            </a:r>
            <a:endParaRPr lang="ko-KR" altLang="en-US" sz="2000" b="1" kern="100" spc="-4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ADCDED4-045D-2CAA-03B8-B616F50CD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835" y="1420873"/>
            <a:ext cx="10139878" cy="48123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6F7112-E8D8-3EBD-29F4-9C6140FAE917}"/>
              </a:ext>
            </a:extLst>
          </p:cNvPr>
          <p:cNvSpPr txBox="1"/>
          <p:nvPr/>
        </p:nvSpPr>
        <p:spPr>
          <a:xfrm>
            <a:off x="2626063" y="6366219"/>
            <a:ext cx="7521422" cy="219479"/>
          </a:xfrm>
          <a:prstGeom prst="rect">
            <a:avLst/>
          </a:prstGeom>
          <a:noFill/>
          <a:effectLst>
            <a:innerShdw blurRad="63500" dist="50800" dir="13500000">
              <a:srgbClr val="DE5644">
                <a:alpha val="0"/>
              </a:srgbClr>
            </a:innerShdw>
          </a:effectLst>
        </p:spPr>
        <p:txBody>
          <a:bodyPr wrap="square" lIns="54000" tIns="18000" rIns="54000" bIns="18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관광자원화 및 응급상황 실시간 대응을 위한 </a:t>
            </a:r>
            <a:r>
              <a:rPr lang="ko-KR" altLang="en-US" sz="1100" b="1" kern="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엣지</a:t>
            </a:r>
            <a:r>
              <a:rPr lang="ko-KR" altLang="en-US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컴퓨팅과 </a:t>
            </a:r>
            <a:r>
              <a:rPr lang="en-US" altLang="ko-KR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ICT</a:t>
            </a:r>
            <a:r>
              <a:rPr lang="ko-KR" altLang="en-US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기반 </a:t>
            </a:r>
            <a:r>
              <a:rPr lang="ko-KR" altLang="en-US" sz="1100" b="1" kern="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스마트폴</a:t>
            </a:r>
            <a:r>
              <a:rPr lang="ko-KR" altLang="en-US" sz="1100" b="1" kern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시스템</a:t>
            </a:r>
            <a:endParaRPr lang="en-US" altLang="ko-KR" sz="1100" b="1" kern="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3005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드랍더피티 템플릿">
      <a:dk1>
        <a:srgbClr val="0D0D0D"/>
      </a:dk1>
      <a:lt1>
        <a:sysClr val="window" lastClr="FFFFFF"/>
      </a:lt1>
      <a:dk2>
        <a:srgbClr val="44546A"/>
      </a:dk2>
      <a:lt2>
        <a:srgbClr val="E7E6E6"/>
      </a:lt2>
      <a:accent1>
        <a:srgbClr val="005AA7"/>
      </a:accent1>
      <a:accent2>
        <a:srgbClr val="A8C0FF"/>
      </a:accent2>
      <a:accent3>
        <a:srgbClr val="FFFDE4"/>
      </a:accent3>
      <a:accent4>
        <a:srgbClr val="FFFBD5"/>
      </a:accent4>
      <a:accent5>
        <a:srgbClr val="DECBA4"/>
      </a:accent5>
      <a:accent6>
        <a:srgbClr val="605C3C"/>
      </a:accent6>
      <a:hlink>
        <a:srgbClr val="005AA7"/>
      </a:hlink>
      <a:folHlink>
        <a:srgbClr val="DECBA4"/>
      </a:folHlink>
    </a:clrScheme>
    <a:fontScheme name="무료 템플릿 01">
      <a:majorFont>
        <a:latin typeface="Poppins Black"/>
        <a:ea typeface="SpoqaHanSans-Bold"/>
        <a:cs typeface=""/>
      </a:majorFont>
      <a:minorFont>
        <a:latin typeface="Poppins Light"/>
        <a:ea typeface="SpoqaHanSans-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36000" bIns="0" rtlCol="0" anchor="ctr"/>
      <a:lstStyle>
        <a:defPPr algn="ctr">
          <a:defRPr sz="3600" spc="-150" dirty="0" smtClean="0">
            <a:ln>
              <a:solidFill>
                <a:schemeClr val="accent1">
                  <a:alpha val="0"/>
                </a:schemeClr>
              </a:solidFill>
            </a:ln>
            <a:latin typeface="Poppins ExtraLight" panose="00000300000000000000" pitchFamily="2" charset="0"/>
            <a:cs typeface="Poppins ExtraLight" panose="00000300000000000000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ctr">
          <a:defRPr sz="1400" spc="-150" dirty="0">
            <a:ln>
              <a:solidFill>
                <a:schemeClr val="accent1">
                  <a:alpha val="0"/>
                </a:schemeClr>
              </a:solidFill>
            </a:ln>
            <a:solidFill>
              <a:schemeClr val="bg2">
                <a:lumMod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11946</TotalTime>
  <Words>1533</Words>
  <Application>Microsoft Office PowerPoint</Application>
  <PresentationFormat>와이드스크린</PresentationFormat>
  <Paragraphs>262</Paragraphs>
  <Slides>14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0" baseType="lpstr">
      <vt:lpstr>한컴 말랑말랑 Bold</vt:lpstr>
      <vt:lpstr>Arial</vt:lpstr>
      <vt:lpstr>Noto Sans KR</vt:lpstr>
      <vt:lpstr>맑은 고딕</vt:lpstr>
      <vt:lpstr>Poppins ExtraLight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신강식</dc:creator>
  <cp:lastModifiedBy>sh kim</cp:lastModifiedBy>
  <cp:revision>386</cp:revision>
  <cp:lastPrinted>2025-10-22T09:03:26Z</cp:lastPrinted>
  <dcterms:created xsi:type="dcterms:W3CDTF">2021-06-16T01:33:01Z</dcterms:created>
  <dcterms:modified xsi:type="dcterms:W3CDTF">2026-05-20T00:33:47Z</dcterms:modified>
</cp:coreProperties>
</file>